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49"/>
  </p:notesMasterIdLst>
  <p:handoutMasterIdLst>
    <p:handoutMasterId r:id="rId350"/>
  </p:handoutMasterIdLst>
  <p:sldIdLst>
    <p:sldId id="850" r:id="rId6"/>
    <p:sldId id="256" r:id="rId7"/>
    <p:sldId id="330" r:id="rId8"/>
    <p:sldId id="257" r:id="rId9"/>
    <p:sldId id="329" r:id="rId10"/>
    <p:sldId id="333" r:id="rId11"/>
    <p:sldId id="258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4" r:id="rId22"/>
    <p:sldId id="891" r:id="rId23"/>
    <p:sldId id="346" r:id="rId24"/>
    <p:sldId id="347" r:id="rId25"/>
    <p:sldId id="348" r:id="rId26"/>
    <p:sldId id="349" r:id="rId27"/>
    <p:sldId id="900" r:id="rId28"/>
    <p:sldId id="901" r:id="rId29"/>
    <p:sldId id="902" r:id="rId30"/>
    <p:sldId id="903" r:id="rId31"/>
    <p:sldId id="904" r:id="rId32"/>
    <p:sldId id="905" r:id="rId33"/>
    <p:sldId id="906" r:id="rId34"/>
    <p:sldId id="907" r:id="rId35"/>
    <p:sldId id="908" r:id="rId36"/>
    <p:sldId id="909" r:id="rId37"/>
    <p:sldId id="910" r:id="rId38"/>
    <p:sldId id="911" r:id="rId39"/>
    <p:sldId id="912" r:id="rId40"/>
    <p:sldId id="913" r:id="rId41"/>
    <p:sldId id="914" r:id="rId42"/>
    <p:sldId id="915" r:id="rId43"/>
    <p:sldId id="350" r:id="rId44"/>
    <p:sldId id="351" r:id="rId45"/>
    <p:sldId id="352" r:id="rId46"/>
    <p:sldId id="353" r:id="rId47"/>
    <p:sldId id="354" r:id="rId48"/>
    <p:sldId id="355" r:id="rId49"/>
    <p:sldId id="356" r:id="rId50"/>
    <p:sldId id="259" r:id="rId51"/>
    <p:sldId id="357" r:id="rId52"/>
    <p:sldId id="819" r:id="rId53"/>
    <p:sldId id="820" r:id="rId54"/>
    <p:sldId id="821" r:id="rId55"/>
    <p:sldId id="822" r:id="rId56"/>
    <p:sldId id="824" r:id="rId57"/>
    <p:sldId id="825" r:id="rId58"/>
    <p:sldId id="826" r:id="rId59"/>
    <p:sldId id="827" r:id="rId60"/>
    <p:sldId id="358" r:id="rId61"/>
    <p:sldId id="556" r:id="rId62"/>
    <p:sldId id="892" r:id="rId63"/>
    <p:sldId id="893" r:id="rId64"/>
    <p:sldId id="894" r:id="rId65"/>
    <p:sldId id="895" r:id="rId66"/>
    <p:sldId id="896" r:id="rId67"/>
    <p:sldId id="897" r:id="rId68"/>
    <p:sldId id="898" r:id="rId69"/>
    <p:sldId id="260" r:id="rId70"/>
    <p:sldId id="360" r:id="rId71"/>
    <p:sldId id="368" r:id="rId72"/>
    <p:sldId id="359" r:id="rId73"/>
    <p:sldId id="261" r:id="rId74"/>
    <p:sldId id="364" r:id="rId75"/>
    <p:sldId id="365" r:id="rId76"/>
    <p:sldId id="363" r:id="rId77"/>
    <p:sldId id="366" r:id="rId78"/>
    <p:sldId id="367" r:id="rId79"/>
    <p:sldId id="829" r:id="rId80"/>
    <p:sldId id="830" r:id="rId81"/>
    <p:sldId id="837" r:id="rId82"/>
    <p:sldId id="838" r:id="rId83"/>
    <p:sldId id="839" r:id="rId84"/>
    <p:sldId id="840" r:id="rId85"/>
    <p:sldId id="841" r:id="rId86"/>
    <p:sldId id="369" r:id="rId87"/>
    <p:sldId id="558" r:id="rId88"/>
    <p:sldId id="583" r:id="rId89"/>
    <p:sldId id="560" r:id="rId90"/>
    <p:sldId id="565" r:id="rId91"/>
    <p:sldId id="879" r:id="rId92"/>
    <p:sldId id="567" r:id="rId93"/>
    <p:sldId id="568" r:id="rId94"/>
    <p:sldId id="569" r:id="rId95"/>
    <p:sldId id="570" r:id="rId96"/>
    <p:sldId id="571" r:id="rId97"/>
    <p:sldId id="842" r:id="rId98"/>
    <p:sldId id="572" r:id="rId99"/>
    <p:sldId id="573" r:id="rId100"/>
    <p:sldId id="574" r:id="rId101"/>
    <p:sldId id="561" r:id="rId102"/>
    <p:sldId id="577" r:id="rId103"/>
    <p:sldId id="578" r:id="rId104"/>
    <p:sldId id="579" r:id="rId105"/>
    <p:sldId id="816" r:id="rId106"/>
    <p:sldId id="581" r:id="rId107"/>
    <p:sldId id="844" r:id="rId108"/>
    <p:sldId id="845" r:id="rId109"/>
    <p:sldId id="582" r:id="rId110"/>
    <p:sldId id="370" r:id="rId111"/>
    <p:sldId id="585" r:id="rId112"/>
    <p:sldId id="589" r:id="rId113"/>
    <p:sldId id="591" r:id="rId114"/>
    <p:sldId id="592" r:id="rId115"/>
    <p:sldId id="593" r:id="rId116"/>
    <p:sldId id="586" r:id="rId117"/>
    <p:sldId id="587" r:id="rId118"/>
    <p:sldId id="594" r:id="rId119"/>
    <p:sldId id="598" r:id="rId120"/>
    <p:sldId id="595" r:id="rId121"/>
    <p:sldId id="597" r:id="rId122"/>
    <p:sldId id="599" r:id="rId123"/>
    <p:sldId id="600" r:id="rId124"/>
    <p:sldId id="606" r:id="rId125"/>
    <p:sldId id="607" r:id="rId126"/>
    <p:sldId id="608" r:id="rId127"/>
    <p:sldId id="609" r:id="rId128"/>
    <p:sldId id="610" r:id="rId129"/>
    <p:sldId id="611" r:id="rId130"/>
    <p:sldId id="637" r:id="rId131"/>
    <p:sldId id="846" r:id="rId132"/>
    <p:sldId id="641" r:id="rId133"/>
    <p:sldId id="642" r:id="rId134"/>
    <p:sldId id="644" r:id="rId135"/>
    <p:sldId id="643" r:id="rId136"/>
    <p:sldId id="847" r:id="rId137"/>
    <p:sldId id="614" r:id="rId138"/>
    <p:sldId id="615" r:id="rId139"/>
    <p:sldId id="623" r:id="rId140"/>
    <p:sldId id="848" r:id="rId141"/>
    <p:sldId id="624" r:id="rId142"/>
    <p:sldId id="849" r:id="rId143"/>
    <p:sldId id="625" r:id="rId144"/>
    <p:sldId id="626" r:id="rId145"/>
    <p:sldId id="627" r:id="rId146"/>
    <p:sldId id="628" r:id="rId147"/>
    <p:sldId id="629" r:id="rId148"/>
    <p:sldId id="630" r:id="rId149"/>
    <p:sldId id="631" r:id="rId150"/>
    <p:sldId id="632" r:id="rId151"/>
    <p:sldId id="633" r:id="rId152"/>
    <p:sldId id="634" r:id="rId153"/>
    <p:sldId id="635" r:id="rId154"/>
    <p:sldId id="636" r:id="rId155"/>
    <p:sldId id="645" r:id="rId156"/>
    <p:sldId id="646" r:id="rId157"/>
    <p:sldId id="647" r:id="rId158"/>
    <p:sldId id="851" r:id="rId159"/>
    <p:sldId id="852" r:id="rId160"/>
    <p:sldId id="853" r:id="rId161"/>
    <p:sldId id="854" r:id="rId162"/>
    <p:sldId id="855" r:id="rId163"/>
    <p:sldId id="648" r:id="rId164"/>
    <p:sldId id="649" r:id="rId165"/>
    <p:sldId id="650" r:id="rId166"/>
    <p:sldId id="652" r:id="rId167"/>
    <p:sldId id="880" r:id="rId168"/>
    <p:sldId id="653" r:id="rId169"/>
    <p:sldId id="654" r:id="rId170"/>
    <p:sldId id="856" r:id="rId171"/>
    <p:sldId id="666" r:id="rId172"/>
    <p:sldId id="860" r:id="rId173"/>
    <p:sldId id="864" r:id="rId174"/>
    <p:sldId id="865" r:id="rId175"/>
    <p:sldId id="866" r:id="rId176"/>
    <p:sldId id="867" r:id="rId177"/>
    <p:sldId id="868" r:id="rId178"/>
    <p:sldId id="869" r:id="rId179"/>
    <p:sldId id="863" r:id="rId180"/>
    <p:sldId id="667" r:id="rId181"/>
    <p:sldId id="668" r:id="rId182"/>
    <p:sldId id="657" r:id="rId183"/>
    <p:sldId id="658" r:id="rId184"/>
    <p:sldId id="870" r:id="rId185"/>
    <p:sldId id="651" r:id="rId186"/>
    <p:sldId id="664" r:id="rId187"/>
    <p:sldId id="665" r:id="rId188"/>
    <p:sldId id="661" r:id="rId189"/>
    <p:sldId id="858" r:id="rId190"/>
    <p:sldId id="662" r:id="rId191"/>
    <p:sldId id="859" r:id="rId192"/>
    <p:sldId id="669" r:id="rId193"/>
    <p:sldId id="670" r:id="rId194"/>
    <p:sldId id="671" r:id="rId195"/>
    <p:sldId id="672" r:id="rId196"/>
    <p:sldId id="673" r:id="rId197"/>
    <p:sldId id="725" r:id="rId198"/>
    <p:sldId id="726" r:id="rId199"/>
    <p:sldId id="724" r:id="rId200"/>
    <p:sldId id="727" r:id="rId201"/>
    <p:sldId id="728" r:id="rId202"/>
    <p:sldId id="732" r:id="rId203"/>
    <p:sldId id="733" r:id="rId204"/>
    <p:sldId id="730" r:id="rId205"/>
    <p:sldId id="676" r:id="rId206"/>
    <p:sldId id="871" r:id="rId207"/>
    <p:sldId id="677" r:id="rId208"/>
    <p:sldId id="872" r:id="rId209"/>
    <p:sldId id="874" r:id="rId210"/>
    <p:sldId id="873" r:id="rId211"/>
    <p:sldId id="875" r:id="rId212"/>
    <p:sldId id="731" r:id="rId213"/>
    <p:sldId id="734" r:id="rId214"/>
    <p:sldId id="735" r:id="rId215"/>
    <p:sldId id="736" r:id="rId216"/>
    <p:sldId id="737" r:id="rId217"/>
    <p:sldId id="738" r:id="rId218"/>
    <p:sldId id="739" r:id="rId219"/>
    <p:sldId id="740" r:id="rId220"/>
    <p:sldId id="678" r:id="rId221"/>
    <p:sldId id="679" r:id="rId222"/>
    <p:sldId id="680" r:id="rId223"/>
    <p:sldId id="681" r:id="rId224"/>
    <p:sldId id="682" r:id="rId225"/>
    <p:sldId id="683" r:id="rId226"/>
    <p:sldId id="685" r:id="rId227"/>
    <p:sldId id="686" r:id="rId228"/>
    <p:sldId id="687" r:id="rId229"/>
    <p:sldId id="883" r:id="rId230"/>
    <p:sldId id="742" r:id="rId231"/>
    <p:sldId id="743" r:id="rId232"/>
    <p:sldId id="744" r:id="rId233"/>
    <p:sldId id="882" r:id="rId234"/>
    <p:sldId id="884" r:id="rId235"/>
    <p:sldId id="885" r:id="rId236"/>
    <p:sldId id="886" r:id="rId237"/>
    <p:sldId id="877" r:id="rId238"/>
    <p:sldId id="747" r:id="rId239"/>
    <p:sldId id="748" r:id="rId240"/>
    <p:sldId id="749" r:id="rId241"/>
    <p:sldId id="746" r:id="rId242"/>
    <p:sldId id="887" r:id="rId243"/>
    <p:sldId id="754" r:id="rId244"/>
    <p:sldId id="755" r:id="rId245"/>
    <p:sldId id="756" r:id="rId246"/>
    <p:sldId id="757" r:id="rId247"/>
    <p:sldId id="750" r:id="rId248"/>
    <p:sldId id="889" r:id="rId249"/>
    <p:sldId id="758" r:id="rId250"/>
    <p:sldId id="759" r:id="rId251"/>
    <p:sldId id="760" r:id="rId252"/>
    <p:sldId id="761" r:id="rId253"/>
    <p:sldId id="899" r:id="rId254"/>
    <p:sldId id="765" r:id="rId255"/>
    <p:sldId id="888" r:id="rId256"/>
    <p:sldId id="778" r:id="rId257"/>
    <p:sldId id="766" r:id="rId258"/>
    <p:sldId id="767" r:id="rId259"/>
    <p:sldId id="780" r:id="rId260"/>
    <p:sldId id="781" r:id="rId261"/>
    <p:sldId id="782" r:id="rId262"/>
    <p:sldId id="783" r:id="rId263"/>
    <p:sldId id="785" r:id="rId264"/>
    <p:sldId id="878" r:id="rId265"/>
    <p:sldId id="786" r:id="rId266"/>
    <p:sldId id="787" r:id="rId267"/>
    <p:sldId id="788" r:id="rId268"/>
    <p:sldId id="789" r:id="rId269"/>
    <p:sldId id="790" r:id="rId270"/>
    <p:sldId id="791" r:id="rId271"/>
    <p:sldId id="792" r:id="rId272"/>
    <p:sldId id="793" r:id="rId273"/>
    <p:sldId id="794" r:id="rId274"/>
    <p:sldId id="796" r:id="rId275"/>
    <p:sldId id="795" r:id="rId276"/>
    <p:sldId id="797" r:id="rId277"/>
    <p:sldId id="799" r:id="rId278"/>
    <p:sldId id="771" r:id="rId279"/>
    <p:sldId id="772" r:id="rId280"/>
    <p:sldId id="776" r:id="rId281"/>
    <p:sldId id="777" r:id="rId282"/>
    <p:sldId id="890" r:id="rId283"/>
    <p:sldId id="800" r:id="rId284"/>
    <p:sldId id="801" r:id="rId285"/>
    <p:sldId id="802" r:id="rId286"/>
    <p:sldId id="803" r:id="rId287"/>
    <p:sldId id="804" r:id="rId288"/>
    <p:sldId id="805" r:id="rId289"/>
    <p:sldId id="711" r:id="rId290"/>
    <p:sldId id="712" r:id="rId291"/>
    <p:sldId id="806" r:id="rId292"/>
    <p:sldId id="713" r:id="rId293"/>
    <p:sldId id="714" r:id="rId294"/>
    <p:sldId id="715" r:id="rId295"/>
    <p:sldId id="716" r:id="rId296"/>
    <p:sldId id="717" r:id="rId297"/>
    <p:sldId id="718" r:id="rId298"/>
    <p:sldId id="807" r:id="rId299"/>
    <p:sldId id="719" r:id="rId300"/>
    <p:sldId id="808" r:id="rId301"/>
    <p:sldId id="809" r:id="rId302"/>
    <p:sldId id="812" r:id="rId303"/>
    <p:sldId id="720" r:id="rId304"/>
    <p:sldId id="721" r:id="rId305"/>
    <p:sldId id="722" r:id="rId306"/>
    <p:sldId id="723" r:id="rId307"/>
    <p:sldId id="813" r:id="rId308"/>
    <p:sldId id="814" r:id="rId309"/>
    <p:sldId id="540" r:id="rId310"/>
    <p:sldId id="815" r:id="rId311"/>
    <p:sldId id="541" r:id="rId312"/>
    <p:sldId id="543" r:id="rId313"/>
    <p:sldId id="544" r:id="rId314"/>
    <p:sldId id="553" r:id="rId315"/>
    <p:sldId id="546" r:id="rId316"/>
    <p:sldId id="548" r:id="rId317"/>
    <p:sldId id="549" r:id="rId318"/>
    <p:sldId id="550" r:id="rId319"/>
    <p:sldId id="554" r:id="rId320"/>
    <p:sldId id="811" r:id="rId321"/>
    <p:sldId id="810" r:id="rId322"/>
    <p:sldId id="324" r:id="rId323"/>
    <p:sldId id="453" r:id="rId324"/>
    <p:sldId id="454" r:id="rId325"/>
    <p:sldId id="325" r:id="rId326"/>
    <p:sldId id="326" r:id="rId327"/>
    <p:sldId id="455" r:id="rId328"/>
    <p:sldId id="456" r:id="rId329"/>
    <p:sldId id="457" r:id="rId330"/>
    <p:sldId id="458" r:id="rId331"/>
    <p:sldId id="459" r:id="rId332"/>
    <p:sldId id="460" r:id="rId333"/>
    <p:sldId id="461" r:id="rId334"/>
    <p:sldId id="462" r:id="rId335"/>
    <p:sldId id="463" r:id="rId336"/>
    <p:sldId id="464" r:id="rId337"/>
    <p:sldId id="328" r:id="rId338"/>
    <p:sldId id="465" r:id="rId339"/>
    <p:sldId id="466" r:id="rId340"/>
    <p:sldId id="467" r:id="rId341"/>
    <p:sldId id="468" r:id="rId342"/>
    <p:sldId id="470" r:id="rId343"/>
    <p:sldId id="471" r:id="rId344"/>
    <p:sldId id="472" r:id="rId345"/>
    <p:sldId id="473" r:id="rId346"/>
    <p:sldId id="474" r:id="rId347"/>
    <p:sldId id="475" r:id="rId348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977F9D45-667D-2C43-803D-16D2B0F01917}">
          <p14:sldIdLst>
            <p14:sldId id="850"/>
            <p14:sldId id="256"/>
            <p14:sldId id="330"/>
          </p14:sldIdLst>
        </p14:section>
        <p14:section name="Intros &amp; Objectives" id="{54FC2BF0-15DE-A946-A2BF-DC0ACEB2C9DB}">
          <p14:sldIdLst>
            <p14:sldId id="257"/>
            <p14:sldId id="329"/>
            <p14:sldId id="333"/>
            <p14:sldId id="258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4"/>
            <p14:sldId id="891"/>
            <p14:sldId id="346"/>
          </p14:sldIdLst>
        </p14:section>
        <p14:section name="Overview of Chef" id="{82EE5EAE-A76C-2441-A613-ADF6843ECBCF}">
          <p14:sldIdLst>
            <p14:sldId id="347"/>
            <p14:sldId id="348"/>
            <p14:sldId id="349"/>
            <p14:sldId id="900"/>
            <p14:sldId id="901"/>
            <p14:sldId id="902"/>
            <p14:sldId id="903"/>
            <p14:sldId id="904"/>
            <p14:sldId id="905"/>
            <p14:sldId id="906"/>
            <p14:sldId id="907"/>
            <p14:sldId id="908"/>
            <p14:sldId id="909"/>
            <p14:sldId id="910"/>
            <p14:sldId id="911"/>
            <p14:sldId id="912"/>
            <p14:sldId id="913"/>
            <p14:sldId id="914"/>
            <p14:sldId id="915"/>
            <p14:sldId id="350"/>
            <p14:sldId id="351"/>
            <p14:sldId id="352"/>
            <p14:sldId id="353"/>
            <p14:sldId id="354"/>
            <p14:sldId id="355"/>
            <p14:sldId id="356"/>
          </p14:sldIdLst>
        </p14:section>
        <p14:section name="Resources" id="{54C70F14-6D45-D241-BEF1-C7E42485777E}">
          <p14:sldIdLst>
            <p14:sldId id="259"/>
            <p14:sldId id="357"/>
            <p14:sldId id="819"/>
            <p14:sldId id="820"/>
            <p14:sldId id="821"/>
            <p14:sldId id="822"/>
            <p14:sldId id="824"/>
            <p14:sldId id="825"/>
            <p14:sldId id="826"/>
            <p14:sldId id="827"/>
            <p14:sldId id="358"/>
            <p14:sldId id="556"/>
            <p14:sldId id="892"/>
            <p14:sldId id="893"/>
            <p14:sldId id="894"/>
            <p14:sldId id="895"/>
            <p14:sldId id="896"/>
            <p14:sldId id="897"/>
            <p14:sldId id="898"/>
            <p14:sldId id="260"/>
            <p14:sldId id="360"/>
            <p14:sldId id="368"/>
            <p14:sldId id="359"/>
            <p14:sldId id="261"/>
            <p14:sldId id="364"/>
            <p14:sldId id="365"/>
            <p14:sldId id="363"/>
            <p14:sldId id="366"/>
            <p14:sldId id="367"/>
            <p14:sldId id="829"/>
            <p14:sldId id="830"/>
            <p14:sldId id="837"/>
            <p14:sldId id="838"/>
            <p14:sldId id="839"/>
            <p14:sldId id="840"/>
            <p14:sldId id="841"/>
            <p14:sldId id="369"/>
            <p14:sldId id="558"/>
            <p14:sldId id="583"/>
            <p14:sldId id="560"/>
            <p14:sldId id="565"/>
            <p14:sldId id="879"/>
            <p14:sldId id="567"/>
            <p14:sldId id="568"/>
            <p14:sldId id="569"/>
            <p14:sldId id="570"/>
            <p14:sldId id="571"/>
            <p14:sldId id="842"/>
            <p14:sldId id="572"/>
            <p14:sldId id="573"/>
            <p14:sldId id="574"/>
            <p14:sldId id="561"/>
            <p14:sldId id="577"/>
            <p14:sldId id="578"/>
            <p14:sldId id="579"/>
            <p14:sldId id="816"/>
            <p14:sldId id="581"/>
            <p14:sldId id="844"/>
            <p14:sldId id="845"/>
            <p14:sldId id="582"/>
          </p14:sldIdLst>
        </p14:section>
        <p14:section name="Describing Policies" id="{F4F2CC9A-5BC4-3D48-8BCB-5DEBA251BCFF}">
          <p14:sldIdLst>
            <p14:sldId id="370"/>
            <p14:sldId id="585"/>
            <p14:sldId id="589"/>
            <p14:sldId id="591"/>
            <p14:sldId id="592"/>
            <p14:sldId id="593"/>
            <p14:sldId id="586"/>
            <p14:sldId id="587"/>
            <p14:sldId id="594"/>
            <p14:sldId id="598"/>
            <p14:sldId id="595"/>
            <p14:sldId id="597"/>
            <p14:sldId id="599"/>
            <p14:sldId id="600"/>
            <p14:sldId id="606"/>
            <p14:sldId id="607"/>
            <p14:sldId id="608"/>
            <p14:sldId id="609"/>
            <p14:sldId id="610"/>
            <p14:sldId id="611"/>
            <p14:sldId id="637"/>
            <p14:sldId id="846"/>
            <p14:sldId id="641"/>
            <p14:sldId id="642"/>
            <p14:sldId id="644"/>
            <p14:sldId id="643"/>
            <p14:sldId id="847"/>
            <p14:sldId id="614"/>
            <p14:sldId id="615"/>
            <p14:sldId id="623"/>
            <p14:sldId id="848"/>
            <p14:sldId id="624"/>
            <p14:sldId id="849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36"/>
            <p14:sldId id="645"/>
            <p14:sldId id="646"/>
            <p14:sldId id="647"/>
            <p14:sldId id="851"/>
            <p14:sldId id="852"/>
            <p14:sldId id="853"/>
            <p14:sldId id="854"/>
            <p14:sldId id="855"/>
            <p14:sldId id="648"/>
            <p14:sldId id="649"/>
            <p14:sldId id="650"/>
            <p14:sldId id="652"/>
            <p14:sldId id="880"/>
            <p14:sldId id="653"/>
            <p14:sldId id="654"/>
            <p14:sldId id="856"/>
            <p14:sldId id="666"/>
            <p14:sldId id="860"/>
            <p14:sldId id="864"/>
            <p14:sldId id="865"/>
            <p14:sldId id="866"/>
            <p14:sldId id="867"/>
            <p14:sldId id="868"/>
            <p14:sldId id="869"/>
            <p14:sldId id="863"/>
            <p14:sldId id="667"/>
            <p14:sldId id="668"/>
            <p14:sldId id="657"/>
            <p14:sldId id="658"/>
            <p14:sldId id="870"/>
            <p14:sldId id="651"/>
            <p14:sldId id="664"/>
            <p14:sldId id="665"/>
            <p14:sldId id="661"/>
            <p14:sldId id="858"/>
            <p14:sldId id="662"/>
            <p14:sldId id="859"/>
          </p14:sldIdLst>
        </p14:section>
        <p14:section name="Test Kitchen" id="{DF89AD90-BAF0-024A-8FB9-85B6915CE44E}">
          <p14:sldIdLst>
            <p14:sldId id="669"/>
            <p14:sldId id="670"/>
            <p14:sldId id="671"/>
            <p14:sldId id="672"/>
            <p14:sldId id="673"/>
            <p14:sldId id="725"/>
            <p14:sldId id="726"/>
            <p14:sldId id="724"/>
            <p14:sldId id="727"/>
            <p14:sldId id="728"/>
            <p14:sldId id="732"/>
            <p14:sldId id="733"/>
            <p14:sldId id="730"/>
            <p14:sldId id="676"/>
            <p14:sldId id="871"/>
            <p14:sldId id="677"/>
            <p14:sldId id="872"/>
            <p14:sldId id="874"/>
            <p14:sldId id="873"/>
            <p14:sldId id="875"/>
            <p14:sldId id="731"/>
            <p14:sldId id="734"/>
            <p14:sldId id="735"/>
            <p14:sldId id="736"/>
            <p14:sldId id="737"/>
            <p14:sldId id="738"/>
            <p14:sldId id="739"/>
            <p14:sldId id="740"/>
            <p14:sldId id="678"/>
            <p14:sldId id="679"/>
            <p14:sldId id="680"/>
            <p14:sldId id="681"/>
            <p14:sldId id="682"/>
            <p14:sldId id="683"/>
            <p14:sldId id="685"/>
            <p14:sldId id="686"/>
            <p14:sldId id="687"/>
            <p14:sldId id="883"/>
            <p14:sldId id="742"/>
            <p14:sldId id="743"/>
            <p14:sldId id="744"/>
            <p14:sldId id="882"/>
            <p14:sldId id="884"/>
            <p14:sldId id="885"/>
            <p14:sldId id="886"/>
            <p14:sldId id="877"/>
            <p14:sldId id="747"/>
            <p14:sldId id="748"/>
            <p14:sldId id="749"/>
            <p14:sldId id="746"/>
            <p14:sldId id="887"/>
            <p14:sldId id="754"/>
            <p14:sldId id="755"/>
            <p14:sldId id="756"/>
            <p14:sldId id="757"/>
            <p14:sldId id="750"/>
            <p14:sldId id="889"/>
            <p14:sldId id="758"/>
            <p14:sldId id="759"/>
          </p14:sldIdLst>
        </p14:section>
        <p14:section name="Serverspec" id="{3DABC35A-F458-EA4C-B98D-7F16D0DBEE64}">
          <p14:sldIdLst>
            <p14:sldId id="760"/>
            <p14:sldId id="761"/>
            <p14:sldId id="899"/>
            <p14:sldId id="765"/>
            <p14:sldId id="888"/>
            <p14:sldId id="778"/>
            <p14:sldId id="766"/>
            <p14:sldId id="767"/>
            <p14:sldId id="780"/>
            <p14:sldId id="781"/>
            <p14:sldId id="782"/>
            <p14:sldId id="783"/>
            <p14:sldId id="785"/>
            <p14:sldId id="878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  <p14:sldId id="796"/>
            <p14:sldId id="795"/>
            <p14:sldId id="797"/>
            <p14:sldId id="799"/>
            <p14:sldId id="771"/>
            <p14:sldId id="772"/>
            <p14:sldId id="776"/>
            <p14:sldId id="777"/>
            <p14:sldId id="890"/>
            <p14:sldId id="800"/>
            <p14:sldId id="801"/>
          </p14:sldIdLst>
        </p14:section>
        <p14:section name="Chef Spec" id="{BCA1A2E6-9CAA-9647-80FE-5E21F97095B1}">
          <p14:sldIdLst>
            <p14:sldId id="802"/>
            <p14:sldId id="803"/>
            <p14:sldId id="804"/>
            <p14:sldId id="805"/>
            <p14:sldId id="711"/>
            <p14:sldId id="712"/>
            <p14:sldId id="806"/>
            <p14:sldId id="713"/>
            <p14:sldId id="714"/>
            <p14:sldId id="715"/>
            <p14:sldId id="716"/>
            <p14:sldId id="717"/>
            <p14:sldId id="718"/>
            <p14:sldId id="807"/>
            <p14:sldId id="719"/>
            <p14:sldId id="808"/>
            <p14:sldId id="809"/>
          </p14:sldIdLst>
        </p14:section>
        <p14:section name="Following a Style Guide" id="{2E8E2AA6-B821-0747-9C30-216EB03A6365}">
          <p14:sldIdLst>
            <p14:sldId id="812"/>
            <p14:sldId id="720"/>
            <p14:sldId id="721"/>
            <p14:sldId id="722"/>
            <p14:sldId id="723"/>
            <p14:sldId id="813"/>
            <p14:sldId id="814"/>
          </p14:sldIdLst>
        </p14:section>
        <p14:section name="Wrap Up" id="{295AE03A-61CF-3B4C-BEF3-9E4DEF7E8F4A}">
          <p14:sldIdLst>
            <p14:sldId id="540"/>
            <p14:sldId id="815"/>
            <p14:sldId id="541"/>
            <p14:sldId id="543"/>
            <p14:sldId id="544"/>
            <p14:sldId id="553"/>
            <p14:sldId id="546"/>
            <p14:sldId id="548"/>
            <p14:sldId id="549"/>
            <p14:sldId id="550"/>
            <p14:sldId id="554"/>
            <p14:sldId id="811"/>
            <p14:sldId id="810"/>
          </p14:sldIdLst>
        </p14:section>
        <p14:section name="State - the node object" id="{B6DB85AF-7A42-D142-ACC9-CE035B0BA928}">
          <p14:sldIdLst>
            <p14:sldId id="324"/>
            <p14:sldId id="453"/>
            <p14:sldId id="454"/>
            <p14:sldId id="325"/>
            <p14:sldId id="326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328"/>
            <p14:sldId id="465"/>
            <p14:sldId id="466"/>
            <p14:sldId id="467"/>
            <p14:sldId id="468"/>
            <p14:sldId id="470"/>
            <p14:sldId id="471"/>
            <p14:sldId id="472"/>
            <p14:sldId id="473"/>
            <p14:sldId id="474"/>
            <p14:sldId id="475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9" autoAdjust="0"/>
    <p:restoredTop sz="85997" autoAdjust="0"/>
  </p:normalViewPr>
  <p:slideViewPr>
    <p:cSldViewPr snapToGrid="0">
      <p:cViewPr>
        <p:scale>
          <a:sx n="90" d="100"/>
          <a:sy n="90" d="100"/>
        </p:scale>
        <p:origin x="-760" y="-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0"/>
    </p:cViewPr>
  </p:sorterViewPr>
  <p:notesViewPr>
    <p:cSldViewPr snapToGrid="0" showGuides="1">
      <p:cViewPr varScale="1">
        <p:scale>
          <a:sx n="82" d="100"/>
          <a:sy n="82" d="100"/>
        </p:scale>
        <p:origin x="-372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345" Type="http://schemas.openxmlformats.org/officeDocument/2006/relationships/slide" Target="slides/slide340.xml"/><Relationship Id="rId346" Type="http://schemas.openxmlformats.org/officeDocument/2006/relationships/slide" Target="slides/slide341.xml"/><Relationship Id="rId347" Type="http://schemas.openxmlformats.org/officeDocument/2006/relationships/slide" Target="slides/slide342.xml"/><Relationship Id="rId348" Type="http://schemas.openxmlformats.org/officeDocument/2006/relationships/slide" Target="slides/slide343.xml"/><Relationship Id="rId349" Type="http://schemas.openxmlformats.org/officeDocument/2006/relationships/notesMaster" Target="notesMasters/notesMaster1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260" Type="http://schemas.openxmlformats.org/officeDocument/2006/relationships/slide" Target="slides/slide255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61" Type="http://schemas.openxmlformats.org/officeDocument/2006/relationships/slide" Target="slides/slide256.xml"/><Relationship Id="rId262" Type="http://schemas.openxmlformats.org/officeDocument/2006/relationships/slide" Target="slides/slide257.xml"/><Relationship Id="rId263" Type="http://schemas.openxmlformats.org/officeDocument/2006/relationships/slide" Target="slides/slide258.xml"/><Relationship Id="rId264" Type="http://schemas.openxmlformats.org/officeDocument/2006/relationships/slide" Target="slides/slide259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65" Type="http://schemas.openxmlformats.org/officeDocument/2006/relationships/slide" Target="slides/slide260.xml"/><Relationship Id="rId266" Type="http://schemas.openxmlformats.org/officeDocument/2006/relationships/slide" Target="slides/slide261.xml"/><Relationship Id="rId267" Type="http://schemas.openxmlformats.org/officeDocument/2006/relationships/slide" Target="slides/slide262.xml"/><Relationship Id="rId268" Type="http://schemas.openxmlformats.org/officeDocument/2006/relationships/slide" Target="slides/slide263.xml"/><Relationship Id="rId269" Type="http://schemas.openxmlformats.org/officeDocument/2006/relationships/slide" Target="slides/slide264.xml"/><Relationship Id="rId350" Type="http://schemas.openxmlformats.org/officeDocument/2006/relationships/handoutMaster" Target="handoutMasters/handoutMaster1.xml"/><Relationship Id="rId351" Type="http://schemas.openxmlformats.org/officeDocument/2006/relationships/printerSettings" Target="printerSettings/printerSettings1.bin"/><Relationship Id="rId352" Type="http://schemas.openxmlformats.org/officeDocument/2006/relationships/presProps" Target="presProps.xml"/><Relationship Id="rId353" Type="http://schemas.openxmlformats.org/officeDocument/2006/relationships/viewProps" Target="viewProps.xml"/><Relationship Id="rId354" Type="http://schemas.openxmlformats.org/officeDocument/2006/relationships/theme" Target="theme/theme1.xml"/><Relationship Id="rId355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270" Type="http://schemas.openxmlformats.org/officeDocument/2006/relationships/slide" Target="slides/slide265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271" Type="http://schemas.openxmlformats.org/officeDocument/2006/relationships/slide" Target="slides/slide266.xml"/><Relationship Id="rId272" Type="http://schemas.openxmlformats.org/officeDocument/2006/relationships/slide" Target="slides/slide267.xml"/><Relationship Id="rId273" Type="http://schemas.openxmlformats.org/officeDocument/2006/relationships/slide" Target="slides/slide268.xml"/><Relationship Id="rId274" Type="http://schemas.openxmlformats.org/officeDocument/2006/relationships/slide" Target="slides/slide269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Relationship Id="rId218" Type="http://schemas.openxmlformats.org/officeDocument/2006/relationships/slide" Target="slides/slide213.xml"/><Relationship Id="rId219" Type="http://schemas.openxmlformats.org/officeDocument/2006/relationships/slide" Target="slides/slide214.xml"/><Relationship Id="rId275" Type="http://schemas.openxmlformats.org/officeDocument/2006/relationships/slide" Target="slides/slide270.xml"/><Relationship Id="rId276" Type="http://schemas.openxmlformats.org/officeDocument/2006/relationships/slide" Target="slides/slide271.xml"/><Relationship Id="rId277" Type="http://schemas.openxmlformats.org/officeDocument/2006/relationships/slide" Target="slides/slide272.xml"/><Relationship Id="rId278" Type="http://schemas.openxmlformats.org/officeDocument/2006/relationships/slide" Target="slides/slide273.xml"/><Relationship Id="rId279" Type="http://schemas.openxmlformats.org/officeDocument/2006/relationships/slide" Target="slides/slide274.xml"/><Relationship Id="rId300" Type="http://schemas.openxmlformats.org/officeDocument/2006/relationships/slide" Target="slides/slide295.xml"/><Relationship Id="rId301" Type="http://schemas.openxmlformats.org/officeDocument/2006/relationships/slide" Target="slides/slide296.xml"/><Relationship Id="rId302" Type="http://schemas.openxmlformats.org/officeDocument/2006/relationships/slide" Target="slides/slide297.xml"/><Relationship Id="rId303" Type="http://schemas.openxmlformats.org/officeDocument/2006/relationships/slide" Target="slides/slide298.xml"/><Relationship Id="rId304" Type="http://schemas.openxmlformats.org/officeDocument/2006/relationships/slide" Target="slides/slide299.xml"/><Relationship Id="rId305" Type="http://schemas.openxmlformats.org/officeDocument/2006/relationships/slide" Target="slides/slide300.xml"/><Relationship Id="rId306" Type="http://schemas.openxmlformats.org/officeDocument/2006/relationships/slide" Target="slides/slide301.xml"/><Relationship Id="rId307" Type="http://schemas.openxmlformats.org/officeDocument/2006/relationships/slide" Target="slides/slide302.xml"/><Relationship Id="rId308" Type="http://schemas.openxmlformats.org/officeDocument/2006/relationships/slide" Target="slides/slide303.xml"/><Relationship Id="rId309" Type="http://schemas.openxmlformats.org/officeDocument/2006/relationships/slide" Target="slides/slide30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80" Type="http://schemas.openxmlformats.org/officeDocument/2006/relationships/slide" Target="slides/slide275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81" Type="http://schemas.openxmlformats.org/officeDocument/2006/relationships/slide" Target="slides/slide276.xml"/><Relationship Id="rId282" Type="http://schemas.openxmlformats.org/officeDocument/2006/relationships/slide" Target="slides/slide277.xml"/><Relationship Id="rId283" Type="http://schemas.openxmlformats.org/officeDocument/2006/relationships/slide" Target="slides/slide278.xml"/><Relationship Id="rId284" Type="http://schemas.openxmlformats.org/officeDocument/2006/relationships/slide" Target="slides/slide279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220" Type="http://schemas.openxmlformats.org/officeDocument/2006/relationships/slide" Target="slides/slide215.xml"/><Relationship Id="rId221" Type="http://schemas.openxmlformats.org/officeDocument/2006/relationships/slide" Target="slides/slide216.xml"/><Relationship Id="rId222" Type="http://schemas.openxmlformats.org/officeDocument/2006/relationships/slide" Target="slides/slide217.xml"/><Relationship Id="rId223" Type="http://schemas.openxmlformats.org/officeDocument/2006/relationships/slide" Target="slides/slide218.xml"/><Relationship Id="rId224" Type="http://schemas.openxmlformats.org/officeDocument/2006/relationships/slide" Target="slides/slide219.xml"/><Relationship Id="rId225" Type="http://schemas.openxmlformats.org/officeDocument/2006/relationships/slide" Target="slides/slide220.xml"/><Relationship Id="rId226" Type="http://schemas.openxmlformats.org/officeDocument/2006/relationships/slide" Target="slides/slide221.xml"/><Relationship Id="rId227" Type="http://schemas.openxmlformats.org/officeDocument/2006/relationships/slide" Target="slides/slide222.xml"/><Relationship Id="rId228" Type="http://schemas.openxmlformats.org/officeDocument/2006/relationships/slide" Target="slides/slide223.xml"/><Relationship Id="rId229" Type="http://schemas.openxmlformats.org/officeDocument/2006/relationships/slide" Target="slides/slide224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285" Type="http://schemas.openxmlformats.org/officeDocument/2006/relationships/slide" Target="slides/slide280.xml"/><Relationship Id="rId286" Type="http://schemas.openxmlformats.org/officeDocument/2006/relationships/slide" Target="slides/slide281.xml"/><Relationship Id="rId287" Type="http://schemas.openxmlformats.org/officeDocument/2006/relationships/slide" Target="slides/slide282.xml"/><Relationship Id="rId288" Type="http://schemas.openxmlformats.org/officeDocument/2006/relationships/slide" Target="slides/slide283.xml"/><Relationship Id="rId289" Type="http://schemas.openxmlformats.org/officeDocument/2006/relationships/slide" Target="slides/slide284.xml"/><Relationship Id="rId310" Type="http://schemas.openxmlformats.org/officeDocument/2006/relationships/slide" Target="slides/slide305.xml"/><Relationship Id="rId311" Type="http://schemas.openxmlformats.org/officeDocument/2006/relationships/slide" Target="slides/slide306.xml"/><Relationship Id="rId312" Type="http://schemas.openxmlformats.org/officeDocument/2006/relationships/slide" Target="slides/slide307.xml"/><Relationship Id="rId313" Type="http://schemas.openxmlformats.org/officeDocument/2006/relationships/slide" Target="slides/slide308.xml"/><Relationship Id="rId314" Type="http://schemas.openxmlformats.org/officeDocument/2006/relationships/slide" Target="slides/slide309.xml"/><Relationship Id="rId315" Type="http://schemas.openxmlformats.org/officeDocument/2006/relationships/slide" Target="slides/slide310.xml"/><Relationship Id="rId316" Type="http://schemas.openxmlformats.org/officeDocument/2006/relationships/slide" Target="slides/slide311.xml"/><Relationship Id="rId317" Type="http://schemas.openxmlformats.org/officeDocument/2006/relationships/slide" Target="slides/slide312.xml"/><Relationship Id="rId318" Type="http://schemas.openxmlformats.org/officeDocument/2006/relationships/slide" Target="slides/slide313.xml"/><Relationship Id="rId319" Type="http://schemas.openxmlformats.org/officeDocument/2006/relationships/slide" Target="slides/slide314.xml"/><Relationship Id="rId290" Type="http://schemas.openxmlformats.org/officeDocument/2006/relationships/slide" Target="slides/slide285.xml"/><Relationship Id="rId291" Type="http://schemas.openxmlformats.org/officeDocument/2006/relationships/slide" Target="slides/slide286.xml"/><Relationship Id="rId292" Type="http://schemas.openxmlformats.org/officeDocument/2006/relationships/slide" Target="slides/slide287.xml"/><Relationship Id="rId293" Type="http://schemas.openxmlformats.org/officeDocument/2006/relationships/slide" Target="slides/slide288.xml"/><Relationship Id="rId294" Type="http://schemas.openxmlformats.org/officeDocument/2006/relationships/slide" Target="slides/slide289.xml"/><Relationship Id="rId295" Type="http://schemas.openxmlformats.org/officeDocument/2006/relationships/slide" Target="slides/slide290.xml"/><Relationship Id="rId296" Type="http://schemas.openxmlformats.org/officeDocument/2006/relationships/slide" Target="slides/slide291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297" Type="http://schemas.openxmlformats.org/officeDocument/2006/relationships/slide" Target="slides/slide292.xml"/><Relationship Id="rId298" Type="http://schemas.openxmlformats.org/officeDocument/2006/relationships/slide" Target="slides/slide293.xml"/><Relationship Id="rId299" Type="http://schemas.openxmlformats.org/officeDocument/2006/relationships/slide" Target="slides/slide29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230" Type="http://schemas.openxmlformats.org/officeDocument/2006/relationships/slide" Target="slides/slide225.xml"/><Relationship Id="rId231" Type="http://schemas.openxmlformats.org/officeDocument/2006/relationships/slide" Target="slides/slide226.xml"/><Relationship Id="rId232" Type="http://schemas.openxmlformats.org/officeDocument/2006/relationships/slide" Target="slides/slide227.xml"/><Relationship Id="rId233" Type="http://schemas.openxmlformats.org/officeDocument/2006/relationships/slide" Target="slides/slide228.xml"/><Relationship Id="rId234" Type="http://schemas.openxmlformats.org/officeDocument/2006/relationships/slide" Target="slides/slide229.xml"/><Relationship Id="rId235" Type="http://schemas.openxmlformats.org/officeDocument/2006/relationships/slide" Target="slides/slide230.xml"/><Relationship Id="rId236" Type="http://schemas.openxmlformats.org/officeDocument/2006/relationships/slide" Target="slides/slide231.xml"/><Relationship Id="rId237" Type="http://schemas.openxmlformats.org/officeDocument/2006/relationships/slide" Target="slides/slide232.xml"/><Relationship Id="rId238" Type="http://schemas.openxmlformats.org/officeDocument/2006/relationships/slide" Target="slides/slide233.xml"/><Relationship Id="rId239" Type="http://schemas.openxmlformats.org/officeDocument/2006/relationships/slide" Target="slides/slide234.xml"/><Relationship Id="rId320" Type="http://schemas.openxmlformats.org/officeDocument/2006/relationships/slide" Target="slides/slide315.xml"/><Relationship Id="rId321" Type="http://schemas.openxmlformats.org/officeDocument/2006/relationships/slide" Target="slides/slide316.xml"/><Relationship Id="rId322" Type="http://schemas.openxmlformats.org/officeDocument/2006/relationships/slide" Target="slides/slide317.xml"/><Relationship Id="rId323" Type="http://schemas.openxmlformats.org/officeDocument/2006/relationships/slide" Target="slides/slide318.xml"/><Relationship Id="rId324" Type="http://schemas.openxmlformats.org/officeDocument/2006/relationships/slide" Target="slides/slide319.xml"/><Relationship Id="rId325" Type="http://schemas.openxmlformats.org/officeDocument/2006/relationships/slide" Target="slides/slide320.xml"/><Relationship Id="rId326" Type="http://schemas.openxmlformats.org/officeDocument/2006/relationships/slide" Target="slides/slide321.xml"/><Relationship Id="rId327" Type="http://schemas.openxmlformats.org/officeDocument/2006/relationships/slide" Target="slides/slide322.xml"/><Relationship Id="rId328" Type="http://schemas.openxmlformats.org/officeDocument/2006/relationships/slide" Target="slides/slide323.xml"/><Relationship Id="rId329" Type="http://schemas.openxmlformats.org/officeDocument/2006/relationships/slide" Target="slides/slide32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240" Type="http://schemas.openxmlformats.org/officeDocument/2006/relationships/slide" Target="slides/slide235.xml"/><Relationship Id="rId241" Type="http://schemas.openxmlformats.org/officeDocument/2006/relationships/slide" Target="slides/slide236.xml"/><Relationship Id="rId242" Type="http://schemas.openxmlformats.org/officeDocument/2006/relationships/slide" Target="slides/slide237.xml"/><Relationship Id="rId243" Type="http://schemas.openxmlformats.org/officeDocument/2006/relationships/slide" Target="slides/slide238.xml"/><Relationship Id="rId244" Type="http://schemas.openxmlformats.org/officeDocument/2006/relationships/slide" Target="slides/slide239.xml"/><Relationship Id="rId245" Type="http://schemas.openxmlformats.org/officeDocument/2006/relationships/slide" Target="slides/slide240.xml"/><Relationship Id="rId246" Type="http://schemas.openxmlformats.org/officeDocument/2006/relationships/slide" Target="slides/slide241.xml"/><Relationship Id="rId247" Type="http://schemas.openxmlformats.org/officeDocument/2006/relationships/slide" Target="slides/slide242.xml"/><Relationship Id="rId248" Type="http://schemas.openxmlformats.org/officeDocument/2006/relationships/slide" Target="slides/slide243.xml"/><Relationship Id="rId249" Type="http://schemas.openxmlformats.org/officeDocument/2006/relationships/slide" Target="slides/slide244.xml"/><Relationship Id="rId330" Type="http://schemas.openxmlformats.org/officeDocument/2006/relationships/slide" Target="slides/slide325.xml"/><Relationship Id="rId331" Type="http://schemas.openxmlformats.org/officeDocument/2006/relationships/slide" Target="slides/slide326.xml"/><Relationship Id="rId332" Type="http://schemas.openxmlformats.org/officeDocument/2006/relationships/slide" Target="slides/slide327.xml"/><Relationship Id="rId333" Type="http://schemas.openxmlformats.org/officeDocument/2006/relationships/slide" Target="slides/slide328.xml"/><Relationship Id="rId334" Type="http://schemas.openxmlformats.org/officeDocument/2006/relationships/slide" Target="slides/slide329.xml"/><Relationship Id="rId335" Type="http://schemas.openxmlformats.org/officeDocument/2006/relationships/slide" Target="slides/slide330.xml"/><Relationship Id="rId336" Type="http://schemas.openxmlformats.org/officeDocument/2006/relationships/slide" Target="slides/slide331.xml"/><Relationship Id="rId337" Type="http://schemas.openxmlformats.org/officeDocument/2006/relationships/slide" Target="slides/slide332.xml"/><Relationship Id="rId338" Type="http://schemas.openxmlformats.org/officeDocument/2006/relationships/slide" Target="slides/slide333.xml"/><Relationship Id="rId339" Type="http://schemas.openxmlformats.org/officeDocument/2006/relationships/slide" Target="slides/slide33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250" Type="http://schemas.openxmlformats.org/officeDocument/2006/relationships/slide" Target="slides/slide245.xml"/><Relationship Id="rId251" Type="http://schemas.openxmlformats.org/officeDocument/2006/relationships/slide" Target="slides/slide246.xml"/><Relationship Id="rId252" Type="http://schemas.openxmlformats.org/officeDocument/2006/relationships/slide" Target="slides/slide247.xml"/><Relationship Id="rId253" Type="http://schemas.openxmlformats.org/officeDocument/2006/relationships/slide" Target="slides/slide248.xml"/><Relationship Id="rId254" Type="http://schemas.openxmlformats.org/officeDocument/2006/relationships/slide" Target="slides/slide249.xml"/><Relationship Id="rId255" Type="http://schemas.openxmlformats.org/officeDocument/2006/relationships/slide" Target="slides/slide250.xml"/><Relationship Id="rId256" Type="http://schemas.openxmlformats.org/officeDocument/2006/relationships/slide" Target="slides/slide251.xml"/><Relationship Id="rId257" Type="http://schemas.openxmlformats.org/officeDocument/2006/relationships/slide" Target="slides/slide252.xml"/><Relationship Id="rId258" Type="http://schemas.openxmlformats.org/officeDocument/2006/relationships/slide" Target="slides/slide253.xml"/><Relationship Id="rId259" Type="http://schemas.openxmlformats.org/officeDocument/2006/relationships/slide" Target="slides/slide254.xml"/><Relationship Id="rId340" Type="http://schemas.openxmlformats.org/officeDocument/2006/relationships/slide" Target="slides/slide335.xml"/><Relationship Id="rId341" Type="http://schemas.openxmlformats.org/officeDocument/2006/relationships/slide" Target="slides/slide336.xml"/><Relationship Id="rId342" Type="http://schemas.openxmlformats.org/officeDocument/2006/relationships/slide" Target="slides/slide337.xml"/><Relationship Id="rId343" Type="http://schemas.openxmlformats.org/officeDocument/2006/relationships/slide" Target="slides/slide338.xml"/><Relationship Id="rId344" Type="http://schemas.openxmlformats.org/officeDocument/2006/relationships/slide" Target="slides/slide339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6/15/15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6/15/15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0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1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</a:t>
            </a:r>
            <a:r>
              <a:rPr lang="en-US" sz="900" smtClean="0">
                <a:latin typeface="Calibri" charset="0"/>
                <a:cs typeface="Calibri" charset="0"/>
                <a:sym typeface="Calibri" charset="0"/>
              </a:rPr>
              <a:t>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</a:t>
            </a:r>
            <a:r>
              <a:rPr lang="en-US" baseline="0" dirty="0" smtClean="0"/>
              <a:t>  Add pictures, break this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740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organization? What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Pictures</a:t>
            </a:r>
            <a:r>
              <a:rPr lang="en-US" baseline="0" dirty="0" smtClean="0"/>
              <a:t> and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474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Pictures</a:t>
            </a:r>
            <a:r>
              <a:rPr lang="en-US" baseline="0" dirty="0" smtClean="0"/>
              <a:t> and code</a:t>
            </a:r>
          </a:p>
          <a:p>
            <a:endParaRPr lang="en-US" baseline="0" dirty="0" smtClean="0"/>
          </a:p>
          <a:p>
            <a:r>
              <a:rPr lang="en-US" dirty="0" smtClean="0"/>
              <a:t>Reduce complexity through abstraction</a:t>
            </a:r>
          </a:p>
          <a:p>
            <a:r>
              <a:rPr lang="en-US" dirty="0" smtClean="0"/>
              <a:t>Store</a:t>
            </a:r>
            <a:r>
              <a:rPr lang="en-US" baseline="0" dirty="0" smtClean="0"/>
              <a:t> the code in version control (of course)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Static – the name of a package that should be installed</a:t>
            </a:r>
          </a:p>
          <a:p>
            <a:r>
              <a:rPr lang="en-US" baseline="0" dirty="0" smtClean="0"/>
              <a:t>Dynamic – the hostname of the database server in the production environment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889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social contract includes:</a:t>
            </a:r>
          </a:p>
          <a:p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No working ahead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Copy-n-paste only if typing didn’t work out properly for you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Be patient, courteous, etc.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Follow the code-of-conduct for the conference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1482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546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opscode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013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17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there are lots</a:t>
            </a:r>
            <a:r>
              <a:rPr lang="en-US" baseline="0" dirty="0" smtClean="0"/>
              <a:t> of different types of resources that come with Chef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View them all on </a:t>
            </a:r>
            <a:r>
              <a:rPr lang="en-US" baseline="0" dirty="0" err="1" smtClean="0"/>
              <a:t>docs.chef.io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resources.html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157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Uh, oh, the file</a:t>
            </a:r>
            <a:r>
              <a:rPr lang="en-US" baseline="0" dirty="0" smtClean="0"/>
              <a:t> is there but it is empty.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dig into resources a bit more.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0759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usually</a:t>
            </a:r>
            <a:r>
              <a:rPr lang="en-US" baseline="0" dirty="0" smtClean="0"/>
              <a:t> meaningful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the prescribed</a:t>
            </a:r>
            <a:r>
              <a:rPr lang="en-US" baseline="0" dirty="0" smtClean="0"/>
              <a:t> break times?</a:t>
            </a:r>
          </a:p>
          <a:p>
            <a:r>
              <a:rPr lang="en-US" baseline="0" dirty="0" smtClean="0"/>
              <a:t>Is lunch provided?  When?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853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 is </a:t>
            </a:r>
            <a:r>
              <a:rPr lang="en-US" smtClean="0"/>
              <a:t>usually</a:t>
            </a:r>
            <a:r>
              <a:rPr lang="en-US" baseline="0" smtClean="0"/>
              <a:t> meaningful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822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Of course, there are lots</a:t>
            </a:r>
            <a:r>
              <a:rPr lang="en-US" baseline="0" dirty="0" smtClean="0"/>
              <a:t> of different types of resources that come with Chef</a:t>
            </a:r>
          </a:p>
          <a:p>
            <a:endParaRPr lang="en-US" baseline="0" dirty="0" smtClean="0"/>
          </a:p>
          <a:p>
            <a:r>
              <a:rPr lang="en-US" baseline="0" dirty="0" smtClean="0"/>
              <a:t>View them all on </a:t>
            </a:r>
            <a:r>
              <a:rPr lang="en-US" baseline="0" dirty="0" err="1" smtClean="0"/>
              <a:t>docs.chef.io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resources.html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9157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1016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</a:t>
            </a:r>
            <a:r>
              <a:rPr lang="en-US" baseline="0" dirty="0" smtClean="0"/>
              <a:t> not tell the students how to create this file.  Give them 5-10 minutes to complete this exercise.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104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7281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Slide from Franklin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3518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629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/blob/master/rfc019-chef-workflows.md#monolithic-repository-workflow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7302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opscode</a:t>
            </a:r>
            <a:r>
              <a:rPr lang="en-US" dirty="0" smtClean="0"/>
              <a:t>/chef-</a:t>
            </a:r>
            <a:r>
              <a:rPr lang="en-US" dirty="0" err="1" smtClean="0"/>
              <a:t>rfc</a:t>
            </a:r>
            <a:r>
              <a:rPr lang="en-US" dirty="0" smtClean="0"/>
              <a:t>/blob/master/rfc019-chef-workflows.md#independent-software-projects-workflow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035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9817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</a:t>
            </a:r>
            <a:r>
              <a:rPr lang="en-US" baseline="0" dirty="0" smtClean="0"/>
              <a:t> the students 5-10 minutes to complete this part of the lab.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722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ctl_chef.html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925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ctl_chef.html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3925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else can chef generate that is not listed on this slide?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643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 creates a policy only repository</a:t>
            </a:r>
          </a:p>
          <a:p>
            <a:endParaRPr lang="en-US" dirty="0" smtClean="0"/>
          </a:p>
          <a:p>
            <a:r>
              <a:rPr lang="en-US" dirty="0" smtClean="0"/>
              <a:t>Policy</a:t>
            </a:r>
            <a:r>
              <a:rPr lang="en-US" baseline="0" dirty="0" smtClean="0"/>
              <a:t> only repo includes the following in the .</a:t>
            </a:r>
            <a:r>
              <a:rPr lang="en-US" baseline="0" dirty="0" err="1" smtClean="0"/>
              <a:t>gitignore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cookbooks/**</a:t>
            </a:r>
          </a:p>
          <a:p>
            <a:r>
              <a:rPr lang="en-US" dirty="0" smtClean="0"/>
              <a:t>!cookbooks/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cookbooks directory will be ignored.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817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-p creates a policy only repository</a:t>
            </a:r>
          </a:p>
          <a:p>
            <a:endParaRPr lang="en-US" dirty="0" smtClean="0"/>
          </a:p>
          <a:p>
            <a:r>
              <a:rPr lang="en-US" dirty="0" smtClean="0"/>
              <a:t>Policy</a:t>
            </a:r>
            <a:r>
              <a:rPr lang="en-US" baseline="0" dirty="0" smtClean="0"/>
              <a:t> only repo includes the following in the .</a:t>
            </a:r>
            <a:r>
              <a:rPr lang="en-US" baseline="0" dirty="0" err="1" smtClean="0"/>
              <a:t>gitignore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cookbooks/**</a:t>
            </a:r>
          </a:p>
          <a:p>
            <a:r>
              <a:rPr lang="en-US" dirty="0" smtClean="0"/>
              <a:t>!cookbooks/</a:t>
            </a:r>
            <a:r>
              <a:rPr lang="en-US" dirty="0" err="1" smtClean="0"/>
              <a:t>README.md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the cookbooks directory will be ignored.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138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74817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669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 – Add visuals</a:t>
            </a:r>
            <a:r>
              <a:rPr lang="en-US" baseline="0" dirty="0" smtClean="0"/>
              <a:t> for each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370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0808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don’t want to get bogged down</a:t>
            </a:r>
            <a:r>
              <a:rPr lang="en-US" baseline="0" dirty="0" smtClean="0"/>
              <a:t> in the various types of testing.  It’s not something that’s going to help us today.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18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10</a:t>
            </a:r>
            <a:r>
              <a:rPr lang="en-US" baseline="0" dirty="0" smtClean="0"/>
              <a:t> slides or less.  Please ask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7434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197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9543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images were installed using: 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pull </a:t>
            </a:r>
            <a:r>
              <a:rPr lang="en-US" dirty="0" err="1" smtClean="0"/>
              <a:t>cetos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4850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Use proper syntax / 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587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it</a:t>
            </a:r>
            <a:r>
              <a:rPr lang="en-US" baseline="0" dirty="0" smtClean="0"/>
              <a:t> stanzas for the rest of the things and see them in a pending state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'apache' do</a:t>
            </a:r>
          </a:p>
          <a:p>
            <a:r>
              <a:rPr lang="en-US" baseline="0" dirty="0" smtClean="0"/>
              <a:t>  …</a:t>
            </a:r>
          </a:p>
          <a:p>
            <a:r>
              <a:rPr lang="en-US" baseline="0" dirty="0" smtClean="0"/>
              <a:t>  it "is running"</a:t>
            </a:r>
          </a:p>
          <a:p>
            <a:r>
              <a:rPr lang="en-US" baseline="0" dirty="0" smtClean="0"/>
              <a:t>  it "is configured to run when the server reboots"</a:t>
            </a:r>
          </a:p>
          <a:p>
            <a:r>
              <a:rPr lang="en-US" baseline="0" dirty="0" smtClean="0"/>
              <a:t>  it "displays our home page"</a:t>
            </a:r>
          </a:p>
          <a:p>
            <a:r>
              <a:rPr lang="en-US" baseline="0" dirty="0" smtClean="0"/>
              <a:t>  it "returns a proper response code"</a:t>
            </a:r>
          </a:p>
          <a:p>
            <a:r>
              <a:rPr lang="en-US" baseline="0" dirty="0" smtClean="0"/>
              <a:t>  it "is listening on the proper port"</a:t>
            </a:r>
          </a:p>
          <a:p>
            <a:r>
              <a:rPr lang="en-US" baseline="0" dirty="0" smtClean="0"/>
              <a:t>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3095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the students answer</a:t>
            </a:r>
            <a:r>
              <a:rPr lang="en-US" baseline="0" dirty="0" smtClean="0"/>
              <a:t> the questions add tests to your </a:t>
            </a:r>
            <a:r>
              <a:rPr lang="en-US" baseline="0" dirty="0" err="1" smtClean="0"/>
              <a:t>serverspec</a:t>
            </a:r>
            <a:r>
              <a:rPr lang="en-US" baseline="0" dirty="0" smtClean="0"/>
              <a:t>.  It might look something like this which will work and show the tests a “pending”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describe 'apache' do</a:t>
            </a:r>
          </a:p>
          <a:p>
            <a:r>
              <a:rPr lang="en-US" baseline="0" dirty="0" smtClean="0"/>
              <a:t>  it "is awesome" do</a:t>
            </a:r>
          </a:p>
          <a:p>
            <a:r>
              <a:rPr lang="en-US" baseline="0" dirty="0" smtClean="0"/>
              <a:t>    expect(true).to </a:t>
            </a:r>
            <a:r>
              <a:rPr lang="en-US" baseline="0" dirty="0" err="1" smtClean="0"/>
              <a:t>eq</a:t>
            </a:r>
            <a:r>
              <a:rPr lang="en-US" baseline="0" dirty="0" smtClean="0"/>
              <a:t> true</a:t>
            </a:r>
          </a:p>
          <a:p>
            <a:r>
              <a:rPr lang="en-US" baseline="0" dirty="0" smtClean="0"/>
              <a:t> 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it "is installed" do</a:t>
            </a:r>
          </a:p>
          <a:p>
            <a:r>
              <a:rPr lang="en-US" baseline="0" dirty="0" smtClean="0"/>
              <a:t>    expect(package "</a:t>
            </a:r>
            <a:r>
              <a:rPr lang="en-US" baseline="0" dirty="0" err="1" smtClean="0"/>
              <a:t>httpd</a:t>
            </a:r>
            <a:r>
              <a:rPr lang="en-US" baseline="0" dirty="0" smtClean="0"/>
              <a:t>").to </a:t>
            </a:r>
            <a:r>
              <a:rPr lang="en-US" baseline="0" dirty="0" err="1" smtClean="0"/>
              <a:t>be_installed</a:t>
            </a:r>
            <a:endParaRPr lang="en-US" baseline="0" dirty="0" smtClean="0"/>
          </a:p>
          <a:p>
            <a:r>
              <a:rPr lang="en-US" baseline="0" dirty="0" smtClean="0"/>
              <a:t>  end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  it "is running"</a:t>
            </a:r>
          </a:p>
          <a:p>
            <a:r>
              <a:rPr lang="en-US" baseline="0" dirty="0" smtClean="0"/>
              <a:t>  it "is configured to run when the server reboots"</a:t>
            </a:r>
          </a:p>
          <a:p>
            <a:r>
              <a:rPr lang="en-US" baseline="0" dirty="0" smtClean="0"/>
              <a:t>  it "displays our home page"</a:t>
            </a:r>
          </a:p>
          <a:p>
            <a:r>
              <a:rPr lang="en-US" baseline="0" dirty="0" smtClean="0"/>
              <a:t>  it "returns a proper response code"</a:t>
            </a:r>
          </a:p>
          <a:p>
            <a:r>
              <a:rPr lang="en-US" baseline="0" dirty="0" smtClean="0"/>
              <a:t>  it "is listening on the proper port"</a:t>
            </a:r>
          </a:p>
          <a:p>
            <a:r>
              <a:rPr lang="en-US" baseline="0" dirty="0" smtClean="0"/>
              <a:t>end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825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</a:p>
          <a:p>
            <a:endParaRPr lang="en-US" baseline="0" dirty="0" smtClean="0"/>
          </a:p>
          <a:p>
            <a:r>
              <a:rPr lang="en-US" dirty="0" smtClean="0"/>
              <a:t>require '</a:t>
            </a:r>
            <a:r>
              <a:rPr lang="en-US" dirty="0" err="1" smtClean="0"/>
              <a:t>serverspec</a:t>
            </a:r>
            <a:r>
              <a:rPr lang="en-US" dirty="0" smtClean="0"/>
              <a:t>'</a:t>
            </a:r>
          </a:p>
          <a:p>
            <a:r>
              <a:rPr lang="en-US" dirty="0" smtClean="0"/>
              <a:t>require 'net/http' # required for the NET::HTTP test</a:t>
            </a:r>
          </a:p>
          <a:p>
            <a:r>
              <a:rPr lang="en-US" dirty="0" smtClean="0"/>
              <a:t>set :backend, :exec</a:t>
            </a:r>
          </a:p>
          <a:p>
            <a:endParaRPr lang="en-US" dirty="0" smtClean="0"/>
          </a:p>
          <a:p>
            <a:r>
              <a:rPr lang="en-US" dirty="0" smtClean="0"/>
              <a:t>describe 'apache' do</a:t>
            </a:r>
          </a:p>
          <a:p>
            <a:r>
              <a:rPr lang="en-US" dirty="0" smtClean="0"/>
              <a:t>  it "is awesome" do</a:t>
            </a:r>
          </a:p>
          <a:p>
            <a:r>
              <a:rPr lang="en-US" dirty="0" smtClean="0"/>
              <a:t>    expect(true).to </a:t>
            </a:r>
            <a:r>
              <a:rPr lang="en-US" dirty="0" err="1" smtClean="0"/>
              <a:t>eq</a:t>
            </a:r>
            <a:r>
              <a:rPr lang="en-US" dirty="0" smtClean="0"/>
              <a:t> true</a:t>
            </a:r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installed" do</a:t>
            </a:r>
          </a:p>
          <a:p>
            <a:r>
              <a:rPr lang="en-US" dirty="0" smtClean="0"/>
              <a:t>    expect(package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be_installed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running" do</a:t>
            </a:r>
          </a:p>
          <a:p>
            <a:r>
              <a:rPr lang="en-US" dirty="0" smtClean="0"/>
              <a:t>    expect(service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be_running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configured to run when the server reboots" do</a:t>
            </a:r>
          </a:p>
          <a:p>
            <a:r>
              <a:rPr lang="en-US" dirty="0" smtClean="0"/>
              <a:t>    expect(service "</a:t>
            </a:r>
            <a:r>
              <a:rPr lang="en-US" dirty="0" err="1" smtClean="0"/>
              <a:t>httpd</a:t>
            </a:r>
            <a:r>
              <a:rPr lang="en-US" dirty="0" smtClean="0"/>
              <a:t>").to </a:t>
            </a:r>
            <a:r>
              <a:rPr lang="en-US" dirty="0" err="1" smtClean="0"/>
              <a:t>be_enabled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"displays our home page" do</a:t>
            </a:r>
          </a:p>
          <a:p>
            <a:r>
              <a:rPr lang="en-US" dirty="0" smtClean="0"/>
              <a:t>    expect(command("curl http://</a:t>
            </a:r>
            <a:r>
              <a:rPr lang="en-US" dirty="0" err="1" smtClean="0"/>
              <a:t>localhost</a:t>
            </a:r>
            <a:r>
              <a:rPr lang="en-US" dirty="0" smtClean="0"/>
              <a:t>").</a:t>
            </a:r>
            <a:r>
              <a:rPr lang="en-US" dirty="0" err="1" smtClean="0"/>
              <a:t>stdout</a:t>
            </a:r>
            <a:r>
              <a:rPr lang="en-US" dirty="0" smtClean="0"/>
              <a:t>).to match /hello/</a:t>
            </a:r>
            <a:r>
              <a:rPr lang="en-US" dirty="0" err="1" smtClean="0"/>
              <a:t>i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it "returns a proper response code" do</a:t>
            </a:r>
          </a:p>
          <a:p>
            <a:r>
              <a:rPr lang="en-US" dirty="0" smtClean="0"/>
              <a:t>    expect(Net::</a:t>
            </a:r>
            <a:r>
              <a:rPr lang="en-US" dirty="0" err="1" smtClean="0"/>
              <a:t>HTTP.get_response</a:t>
            </a:r>
            <a:r>
              <a:rPr lang="en-US" dirty="0" smtClean="0"/>
              <a:t>(URI('http://</a:t>
            </a:r>
            <a:r>
              <a:rPr lang="en-US" dirty="0" err="1" smtClean="0"/>
              <a:t>localhost</a:t>
            </a:r>
            <a:r>
              <a:rPr lang="en-US" dirty="0" smtClean="0"/>
              <a:t>/</a:t>
            </a:r>
            <a:r>
              <a:rPr lang="en-US" dirty="0" err="1" smtClean="0"/>
              <a:t>index.html</a:t>
            </a:r>
            <a:r>
              <a:rPr lang="en-US" dirty="0" smtClean="0"/>
              <a:t>')).code).to </a:t>
            </a:r>
            <a:r>
              <a:rPr lang="en-US" dirty="0" err="1" smtClean="0"/>
              <a:t>eq</a:t>
            </a:r>
            <a:r>
              <a:rPr lang="en-US" dirty="0" smtClean="0"/>
              <a:t> "200”</a:t>
            </a:r>
          </a:p>
          <a:p>
            <a:r>
              <a:rPr lang="en-US" dirty="0" smtClean="0"/>
              <a:t>    expect(command('curl -</a:t>
            </a:r>
            <a:r>
              <a:rPr lang="en-US" dirty="0" err="1" smtClean="0"/>
              <a:t>sL</a:t>
            </a:r>
            <a:r>
              <a:rPr lang="en-US" dirty="0" smtClean="0"/>
              <a:t> -w "%{</a:t>
            </a:r>
            <a:r>
              <a:rPr lang="en-US" dirty="0" err="1" smtClean="0"/>
              <a:t>http_code</a:t>
            </a:r>
            <a:r>
              <a:rPr lang="en-US" dirty="0" smtClean="0"/>
              <a:t>}" "http://</a:t>
            </a:r>
            <a:r>
              <a:rPr lang="en-US" dirty="0" err="1" smtClean="0"/>
              <a:t>localhost</a:t>
            </a:r>
            <a:r>
              <a:rPr lang="en-US" dirty="0" smtClean="0"/>
              <a:t>" -o /</a:t>
            </a:r>
            <a:r>
              <a:rPr lang="en-US" dirty="0" err="1" smtClean="0"/>
              <a:t>dev</a:t>
            </a:r>
            <a:r>
              <a:rPr lang="en-US" dirty="0" smtClean="0"/>
              <a:t>/null').</a:t>
            </a:r>
            <a:r>
              <a:rPr lang="en-US" dirty="0" err="1" smtClean="0"/>
              <a:t>stdout</a:t>
            </a:r>
            <a:r>
              <a:rPr lang="en-US" dirty="0" smtClean="0"/>
              <a:t>).to </a:t>
            </a:r>
            <a:r>
              <a:rPr lang="en-US" dirty="0" err="1" smtClean="0"/>
              <a:t>eq</a:t>
            </a:r>
            <a:r>
              <a:rPr lang="en-US" dirty="0" smtClean="0"/>
              <a:t> "200” #man, that’s ugly!  But it removes the</a:t>
            </a:r>
            <a:r>
              <a:rPr lang="en-US" baseline="0" dirty="0" smtClean="0"/>
              <a:t> requirement on net/http</a:t>
            </a:r>
            <a:endParaRPr lang="en-US" dirty="0" smtClean="0"/>
          </a:p>
          <a:p>
            <a:r>
              <a:rPr lang="en-US" dirty="0" smtClean="0"/>
              <a:t>  end</a:t>
            </a:r>
          </a:p>
          <a:p>
            <a:endParaRPr lang="en-US" dirty="0" smtClean="0"/>
          </a:p>
          <a:p>
            <a:r>
              <a:rPr lang="en-US" dirty="0" smtClean="0"/>
              <a:t>  it "is listening on the proper port" do</a:t>
            </a:r>
          </a:p>
          <a:p>
            <a:r>
              <a:rPr lang="en-US" dirty="0" smtClean="0"/>
              <a:t>    expect(port "80").to </a:t>
            </a:r>
            <a:r>
              <a:rPr lang="en-US" dirty="0" err="1" smtClean="0"/>
              <a:t>be_listening.with</a:t>
            </a:r>
            <a:r>
              <a:rPr lang="en-US" dirty="0" smtClean="0"/>
              <a:t>("</a:t>
            </a:r>
            <a:r>
              <a:rPr lang="en-US" dirty="0" err="1" smtClean="0"/>
              <a:t>tcp</a:t>
            </a:r>
            <a:r>
              <a:rPr lang="en-US" dirty="0" smtClean="0"/>
              <a:t>")</a:t>
            </a:r>
          </a:p>
          <a:p>
            <a:r>
              <a:rPr lang="en-US" dirty="0" smtClean="0"/>
              <a:t>  end</a:t>
            </a:r>
          </a:p>
          <a:p>
            <a:r>
              <a:rPr lang="en-US" dirty="0" smtClean="0"/>
              <a:t>end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~/chef-repo/cookbooks/apache/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3973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38240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 Add speaker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87340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Go!</a:t>
            </a:r>
          </a:p>
          <a:p>
            <a:endParaRPr lang="en-US" dirty="0" smtClean="0"/>
          </a:p>
          <a:p>
            <a:r>
              <a:rPr lang="en-US" dirty="0" smtClean="0"/>
              <a:t>Get</a:t>
            </a:r>
            <a:r>
              <a:rPr lang="en-US" baseline="0" dirty="0" smtClean="0"/>
              <a:t> started on your own, let’s check-in again in 20 minutes or so.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5197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~/chef-repo/nodes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2672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wc</a:t>
            </a:r>
            <a:r>
              <a:rPr lang="en-US" dirty="0" smtClean="0"/>
              <a:t> ~/chef-repo/nodes/ip-172-31-41-194.ec2.internal.json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438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334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practice</a:t>
            </a:r>
            <a:r>
              <a:rPr lang="en-US" baseline="0" dirty="0" smtClean="0"/>
              <a:t> to name space your attributes within the cookbook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340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53263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 want /</a:t>
            </a:r>
            <a:r>
              <a:rPr lang="en-US" baseline="0" dirty="0" smtClean="0"/>
              <a:t> need to clarify node object vs. </a:t>
            </a:r>
            <a:r>
              <a:rPr lang="en-US" baseline="0" dirty="0" err="1" smtClean="0"/>
              <a:t>ohai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node object’s state is updated by chef-client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uptime; sleep 60; </a:t>
            </a:r>
            <a:r>
              <a:rPr lang="en-US" dirty="0" err="1" smtClean="0"/>
              <a:t>grep</a:t>
            </a:r>
            <a:r>
              <a:rPr lang="en-US" dirty="0" smtClean="0"/>
              <a:t> uptime nodes/*.</a:t>
            </a:r>
            <a:r>
              <a:rPr lang="en-US" dirty="0" err="1" smtClean="0"/>
              <a:t>json</a:t>
            </a:r>
            <a:r>
              <a:rPr lang="en-US" dirty="0" smtClean="0"/>
              <a:t>; </a:t>
            </a:r>
            <a:r>
              <a:rPr lang="en-US" dirty="0" err="1" smtClean="0"/>
              <a:t>ohai</a:t>
            </a:r>
            <a:r>
              <a:rPr lang="en-US" dirty="0" smtClean="0"/>
              <a:t> uptime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17 minutes 54 seconds"</a:t>
            </a:r>
          </a:p>
          <a:p>
            <a:r>
              <a:rPr lang="en-US" dirty="0" smtClean="0"/>
              <a:t>]</a:t>
            </a:r>
          </a:p>
          <a:p>
            <a:r>
              <a:rPr lang="en-US" dirty="0" smtClean="0"/>
              <a:t>    "</a:t>
            </a:r>
            <a:r>
              <a:rPr lang="en-US" dirty="0" err="1" smtClean="0"/>
              <a:t>uptime_seconds</a:t>
            </a:r>
            <a:r>
              <a:rPr lang="en-US" dirty="0" smtClean="0"/>
              <a:t>": 47716,</a:t>
            </a:r>
          </a:p>
          <a:p>
            <a:r>
              <a:rPr lang="en-US" dirty="0" smtClean="0"/>
              <a:t>    "uptime": "13 hours 15 minutes 16 seconds",</a:t>
            </a:r>
          </a:p>
          <a:p>
            <a:r>
              <a:rPr lang="en-US" dirty="0" smtClean="0"/>
              <a:t>[</a:t>
            </a:r>
          </a:p>
          <a:p>
            <a:r>
              <a:rPr lang="en-US" dirty="0" smtClean="0"/>
              <a:t>  "13 hours 18 minutes 55 seconds"</a:t>
            </a:r>
          </a:p>
          <a:p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343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571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 has several dimensions.</a:t>
            </a:r>
          </a:p>
          <a:p>
            <a:endParaRPr lang="en-US" dirty="0" smtClean="0"/>
          </a:p>
          <a:p>
            <a:r>
              <a:rPr lang="en-US" dirty="0" smtClean="0"/>
              <a:t>Size – Number of physical and virtual servers deployed</a:t>
            </a:r>
          </a:p>
          <a:p>
            <a:r>
              <a:rPr lang="en-US" dirty="0" smtClean="0"/>
              <a:t>Complexity</a:t>
            </a:r>
            <a:r>
              <a:rPr lang="en-US" baseline="0" dirty="0" smtClean="0"/>
              <a:t> – Sophistication of the technology stack and the nature or service interdependencies</a:t>
            </a:r>
          </a:p>
          <a:p>
            <a:r>
              <a:rPr lang="en-US" baseline="0" dirty="0" smtClean="0"/>
              <a:t>People – Number of people required to maintain and support infrastructure</a:t>
            </a:r>
          </a:p>
          <a:p>
            <a:r>
              <a:rPr lang="en-US" baseline="0" dirty="0" smtClean="0"/>
              <a:t>Agility and Speed – time-to market and ability to respond quickly as business need change.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Web-scale IT also means web-speed IT.  </a:t>
            </a:r>
            <a:r>
              <a:rPr lang="en-US" baseline="0" smtClean="0"/>
              <a:t>Business agility is a central component.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851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~60K professionals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885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Open Source!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4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5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450850" y="1114425"/>
            <a:ext cx="11233150" cy="263842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Image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2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2413" y="6673334"/>
            <a:ext cx="500530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dirty="0" smtClean="0">
                <a:solidFill>
                  <a:schemeClr val="accent3">
                    <a:lumMod val="50000"/>
                  </a:schemeClr>
                </a:solidFill>
                <a:latin typeface="+mn-lt"/>
                <a:cs typeface="Courier"/>
              </a:rPr>
              <a:t>v0.1.3</a:t>
            </a:r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29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 descr="Chef_Vertical_CCan_Reg.png"/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145" y="6265333"/>
            <a:ext cx="541855" cy="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7" r:id="rId14"/>
    <p:sldLayoutId id="2147483756" r:id="rId15"/>
    <p:sldLayoutId id="2147483721" r:id="rId16"/>
    <p:sldLayoutId id="2147483733" r:id="rId17"/>
    <p:sldLayoutId id="2147483734" r:id="rId18"/>
    <p:sldLayoutId id="2147483735" r:id="rId19"/>
    <p:sldLayoutId id="2147483743" r:id="rId20"/>
    <p:sldLayoutId id="2147483744" r:id="rId21"/>
    <p:sldLayoutId id="2147483745" r:id="rId22"/>
    <p:sldLayoutId id="2147483746" r:id="rId23"/>
    <p:sldLayoutId id="2147483748" r:id="rId24"/>
    <p:sldLayoutId id="2147483749" r:id="rId25"/>
    <p:sldLayoutId id="2147483747" r:id="rId26"/>
    <p:sldLayoutId id="2147483723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136.xml"/><Relationship Id="rId1" Type="http://schemas.openxmlformats.org/officeDocument/2006/relationships/slideLayout" Target="../slideLayouts/slideLayout5.xml"/><Relationship Id="rId2" Type="http://schemas.openxmlformats.org/officeDocument/2006/relationships/slide" Target="slide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" Target="slide147.xml"/><Relationship Id="rId4" Type="http://schemas.openxmlformats.org/officeDocument/2006/relationships/slide" Target="slide148.xml"/><Relationship Id="rId1" Type="http://schemas.openxmlformats.org/officeDocument/2006/relationships/slideLayout" Target="../slideLayouts/slideLayout5.xml"/><Relationship Id="rId2" Type="http://schemas.openxmlformats.org/officeDocument/2006/relationships/slide" Target="slide13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4.jpe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5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5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5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5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5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5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5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0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erspec.org/" TargetMode="External"/><Relationship Id="rId3" Type="http://schemas.openxmlformats.org/officeDocument/2006/relationships/image" Target="../media/image28.pn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3.emf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4.emf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9.jpg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5.emf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jpeg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6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7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9.jp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6.emf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7.emf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ChefFundamentalsForum" TargetMode="Externa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emf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9.jpg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8.emf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1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9.emf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3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0.emf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4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Notes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Reveal or create an </a:t>
            </a:r>
            <a:r>
              <a:rPr lang="en-US" dirty="0" smtClean="0">
                <a:hlinkClick r:id="rId2" action="ppaction://hlinksldjump"/>
              </a:rPr>
              <a:t>Instructor Intro</a:t>
            </a:r>
            <a:r>
              <a:rPr lang="en-US" dirty="0" smtClean="0"/>
              <a:t> slide</a:t>
            </a:r>
          </a:p>
          <a:p>
            <a:r>
              <a:rPr lang="en-US" dirty="0" smtClean="0"/>
              <a:t>Reveal or create slides that allow the </a:t>
            </a:r>
            <a:r>
              <a:rPr lang="en-US" dirty="0" smtClean="0">
                <a:hlinkClick r:id="rId3" action="ppaction://hlinksldjump"/>
              </a:rPr>
              <a:t>students to introduce themselves</a:t>
            </a:r>
            <a:endParaRPr lang="en-US" dirty="0" smtClean="0"/>
          </a:p>
          <a:p>
            <a:r>
              <a:rPr lang="en-US" dirty="0" smtClean="0">
                <a:hlinkClick r:id="rId4" action="ppaction://hlinksldjump"/>
              </a:rPr>
              <a:t>One repo or many?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33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is a Language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Learning Chef is like learning the basics of a language</a:t>
            </a:r>
          </a:p>
          <a:p>
            <a:pPr lvl="1"/>
            <a:r>
              <a:rPr lang="en-US" dirty="0" smtClean="0"/>
              <a:t>80% fluency reached quickly</a:t>
            </a:r>
          </a:p>
          <a:p>
            <a:pPr lvl="1"/>
            <a:r>
              <a:rPr lang="en-US" dirty="0" smtClean="0"/>
              <a:t>20% just takes practice</a:t>
            </a:r>
          </a:p>
          <a:p>
            <a:r>
              <a:rPr lang="en-US" dirty="0" smtClean="0"/>
              <a:t>The best way to </a:t>
            </a:r>
            <a:r>
              <a:rPr lang="en-US" b="1" i="1" dirty="0" smtClean="0"/>
              <a:t>LEARN</a:t>
            </a:r>
            <a:r>
              <a:rPr lang="en-US" dirty="0" smtClean="0"/>
              <a:t> Chef is to </a:t>
            </a:r>
            <a:r>
              <a:rPr lang="en-US" b="1" i="1" dirty="0" smtClean="0"/>
              <a:t>USE</a:t>
            </a:r>
            <a:r>
              <a:rPr lang="en-US" dirty="0" smtClean="0"/>
              <a:t>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8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Change the content of the file using your favorite text editor?</a:t>
            </a:r>
          </a:p>
          <a:p>
            <a:r>
              <a:rPr lang="en-US" dirty="0" smtClean="0"/>
              <a:t>Change the ownership of the file?</a:t>
            </a:r>
          </a:p>
          <a:p>
            <a:r>
              <a:rPr lang="en-US" dirty="0" smtClean="0"/>
              <a:t>Delete the file?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directory</a:t>
            </a:r>
          </a:p>
          <a:p>
            <a:r>
              <a:rPr lang="en-US" dirty="0"/>
              <a:t>user</a:t>
            </a:r>
          </a:p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dsc_script</a:t>
            </a:r>
            <a:endParaRPr lang="en-US" dirty="0"/>
          </a:p>
          <a:p>
            <a:r>
              <a:rPr lang="en-US" dirty="0" err="1"/>
              <a:t>registry_key</a:t>
            </a:r>
            <a:endParaRPr lang="en-US" dirty="0"/>
          </a:p>
          <a:p>
            <a:r>
              <a:rPr lang="en-US" dirty="0" err="1"/>
              <a:t>powershell_script</a:t>
            </a:r>
            <a:endParaRPr lang="en-US" dirty="0"/>
          </a:p>
          <a:p>
            <a:r>
              <a:rPr lang="en-US" dirty="0" err="1"/>
              <a:t>cron</a:t>
            </a:r>
            <a:endParaRPr lang="en-US" dirty="0"/>
          </a:p>
          <a:p>
            <a:r>
              <a:rPr lang="en-US" dirty="0"/>
              <a:t>mount</a:t>
            </a:r>
          </a:p>
          <a:p>
            <a:r>
              <a:rPr lang="en-US" dirty="0"/>
              <a:t>route</a:t>
            </a:r>
          </a:p>
        </p:txBody>
      </p:sp>
    </p:spTree>
    <p:extLst>
      <p:ext uri="{BB962C8B-B14F-4D97-AF65-F5344CB8AC3E}">
        <p14:creationId xmlns:p14="http://schemas.microsoft.com/office/powerpoint/2010/main" val="74680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states can a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be in?</a:t>
            </a:r>
          </a:p>
          <a:p>
            <a:r>
              <a:rPr lang="en-US" dirty="0" smtClean="0"/>
              <a:t>What state will a </a:t>
            </a:r>
            <a:r>
              <a:rPr lang="en-US" dirty="0" smtClean="0">
                <a:latin typeface="Courier New"/>
                <a:cs typeface="Courier New"/>
              </a:rPr>
              <a:t>file</a:t>
            </a:r>
            <a:r>
              <a:rPr lang="en-US" dirty="0" smtClean="0"/>
              <a:t> be in if you don’t declare an action?</a:t>
            </a:r>
          </a:p>
          <a:p>
            <a:r>
              <a:rPr lang="en-US" dirty="0"/>
              <a:t>What state will a </a:t>
            </a:r>
            <a:r>
              <a:rPr lang="en-US" dirty="0">
                <a:latin typeface="Courier New"/>
                <a:cs typeface="Courier New"/>
              </a:rPr>
              <a:t>package</a:t>
            </a:r>
            <a:r>
              <a:rPr lang="en-US" dirty="0"/>
              <a:t> be in if you don’t declare an action?</a:t>
            </a:r>
          </a:p>
          <a:p>
            <a:r>
              <a:rPr lang="en-US" dirty="0" smtClean="0"/>
              <a:t>Do you have to indent the attributes of a resource?</a:t>
            </a:r>
          </a:p>
          <a:p>
            <a:r>
              <a:rPr lang="en-US" dirty="0"/>
              <a:t>What </a:t>
            </a:r>
            <a:r>
              <a:rPr lang="en-US" dirty="0" smtClean="0"/>
              <a:t>Chef tool allows us to easily explore resources?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68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 – Manage a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The file named /</a:t>
            </a:r>
            <a:r>
              <a:rPr lang="en-US" dirty="0" err="1" smtClean="0">
                <a:solidFill>
                  <a:schemeClr val="tx1"/>
                </a:solidFill>
              </a:rPr>
              <a:t>etc</a:t>
            </a:r>
            <a:r>
              <a:rPr lang="en-US" dirty="0" smtClean="0">
                <a:solidFill>
                  <a:schemeClr val="tx1"/>
                </a:solidFill>
              </a:rPr>
              <a:t>/</a:t>
            </a:r>
            <a:r>
              <a:rPr lang="en-US" dirty="0" err="1" smtClean="0">
                <a:solidFill>
                  <a:schemeClr val="tx1"/>
                </a:solidFill>
              </a:rPr>
              <a:t>motd</a:t>
            </a:r>
            <a:r>
              <a:rPr lang="en-US" dirty="0" smtClean="0">
                <a:solidFill>
                  <a:schemeClr val="tx1"/>
                </a:solidFill>
              </a:rPr>
              <a:t> should have the contents “Property of COMPANY NAME”, permissions of “0644”, and owned by the group and user named root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10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3 – Manage a 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file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/</a:t>
            </a:r>
            <a:r>
              <a:rPr lang="en-US" dirty="0" err="1" smtClean="0">
                <a:solidFill>
                  <a:srgbClr val="F18B21"/>
                </a:solidFill>
              </a:rPr>
              <a:t>etc</a:t>
            </a:r>
            <a:r>
              <a:rPr lang="en-US" dirty="0" smtClean="0">
                <a:solidFill>
                  <a:srgbClr val="F18B21"/>
                </a:solidFill>
              </a:rPr>
              <a:t>/</a:t>
            </a:r>
            <a:r>
              <a:rPr lang="en-US" dirty="0" err="1" smtClean="0">
                <a:solidFill>
                  <a:srgbClr val="F18B21"/>
                </a:solidFill>
              </a:rPr>
              <a:t>motd</a:t>
            </a:r>
            <a:r>
              <a:rPr lang="en-US" dirty="0" smtClean="0"/>
              <a:t> should have the contents </a:t>
            </a:r>
            <a:r>
              <a:rPr lang="en-US" dirty="0" smtClean="0">
                <a:solidFill>
                  <a:srgbClr val="F18B21"/>
                </a:solidFill>
              </a:rPr>
              <a:t>“Property of COMPANY NAME”</a:t>
            </a:r>
            <a:r>
              <a:rPr lang="en-US" dirty="0" smtClean="0"/>
              <a:t>, permissions of </a:t>
            </a:r>
            <a:r>
              <a:rPr lang="en-US" dirty="0" smtClean="0">
                <a:solidFill>
                  <a:srgbClr val="F18B21"/>
                </a:solidFill>
              </a:rPr>
              <a:t>“0644”</a:t>
            </a:r>
            <a:r>
              <a:rPr lang="en-US" dirty="0" smtClean="0"/>
              <a:t>, and owned by the group and user named </a:t>
            </a:r>
            <a:r>
              <a:rPr lang="en-US" dirty="0" smtClean="0">
                <a:solidFill>
                  <a:srgbClr val="F18B21"/>
                </a:solidFill>
              </a:rPr>
              <a:t>root</a:t>
            </a:r>
            <a:endParaRPr lang="en-US" dirty="0">
              <a:solidFill>
                <a:srgbClr val="F18B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2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5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Describing Policies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Recipes and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&gt; Recipes &gt; Cookbooks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resource is a piece of the system and it’s desired state</a:t>
            </a:r>
          </a:p>
          <a:p>
            <a:r>
              <a:rPr lang="en-US" dirty="0" smtClean="0"/>
              <a:t>A recipe is a collection of resources</a:t>
            </a:r>
          </a:p>
          <a:p>
            <a:r>
              <a:rPr lang="en-US" dirty="0" smtClean="0"/>
              <a:t>A cookbook is a “package” of policy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33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 - a collection of 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package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action </a:t>
            </a:r>
            <a:r>
              <a:rPr lang="en-US" sz="18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</a:rPr>
              <a:t>template </a:t>
            </a:r>
            <a:r>
              <a:rPr lang="en-US" sz="1800" dirty="0">
                <a:solidFill>
                  <a:srgbClr val="4E9A06"/>
                </a:solidFill>
              </a:rPr>
              <a:t>"/</a:t>
            </a:r>
            <a:r>
              <a:rPr lang="en-US" sz="1800" dirty="0" err="1">
                <a:solidFill>
                  <a:srgbClr val="4E9A06"/>
                </a:solidFill>
              </a:rPr>
              <a:t>etc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haproxy.cfg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source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haproxy.cfg.erb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owner </a:t>
            </a:r>
            <a:r>
              <a:rPr lang="en-US" sz="18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group </a:t>
            </a:r>
            <a:r>
              <a:rPr lang="en-US" sz="18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mode </a:t>
            </a:r>
            <a:r>
              <a:rPr lang="en-US" sz="18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notifies </a:t>
            </a:r>
            <a:r>
              <a:rPr lang="en-US" sz="1800" dirty="0">
                <a:solidFill>
                  <a:srgbClr val="4E9A06"/>
                </a:solidFill>
              </a:rPr>
              <a:t>:restart</a:t>
            </a:r>
            <a:r>
              <a:rPr lang="en-US" sz="1800" b="1" dirty="0">
                <a:solidFill>
                  <a:srgbClr val="000000"/>
                </a:solidFill>
              </a:rPr>
              <a:t>, </a:t>
            </a:r>
            <a:r>
              <a:rPr lang="en-US" sz="1800" b="1" dirty="0">
                <a:solidFill>
                  <a:srgbClr val="4E9A06"/>
                </a:solidFill>
              </a:rPr>
              <a:t>"service[</a:t>
            </a:r>
            <a:r>
              <a:rPr lang="en-US" sz="1800" b="1" dirty="0" err="1">
                <a:solidFill>
                  <a:srgbClr val="4E9A06"/>
                </a:solidFill>
              </a:rPr>
              <a:t>haproxy</a:t>
            </a:r>
            <a:r>
              <a:rPr lang="en-US" sz="18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00"/>
                </a:solidFill>
              </a:rPr>
              <a:t>service </a:t>
            </a:r>
            <a:r>
              <a:rPr lang="en-US" sz="1800" dirty="0">
                <a:solidFill>
                  <a:srgbClr val="4E9A06"/>
                </a:solidFill>
              </a:rPr>
              <a:t>"</a:t>
            </a:r>
            <a:r>
              <a:rPr lang="en-US" sz="1800" dirty="0" err="1">
                <a:solidFill>
                  <a:srgbClr val="4E9A06"/>
                </a:solidFill>
              </a:rPr>
              <a:t>haproxy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supports </a:t>
            </a:r>
            <a:r>
              <a:rPr lang="en-US" sz="1800" dirty="0">
                <a:solidFill>
                  <a:srgbClr val="4E9A06"/>
                </a:solidFill>
              </a:rPr>
              <a:t>:restart </a:t>
            </a:r>
            <a:r>
              <a:rPr lang="en-US" sz="1800" b="1" dirty="0">
                <a:solidFill>
                  <a:srgbClr val="CE5C00"/>
                </a:solidFill>
              </a:rPr>
              <a:t>=&gt; </a:t>
            </a:r>
            <a:r>
              <a:rPr lang="en-US" sz="18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action </a:t>
            </a:r>
            <a:r>
              <a:rPr lang="en-US" sz="1800" b="1" dirty="0">
                <a:solidFill>
                  <a:srgbClr val="CE5C00"/>
                </a:solidFill>
              </a:rPr>
              <a:t>[</a:t>
            </a:r>
            <a:r>
              <a:rPr lang="en-US" sz="1800" b="1" dirty="0">
                <a:solidFill>
                  <a:srgbClr val="4E9A06"/>
                </a:solidFill>
              </a:rPr>
              <a:t>:enable</a:t>
            </a:r>
            <a:r>
              <a:rPr lang="en-US" sz="1800" b="1" dirty="0">
                <a:solidFill>
                  <a:srgbClr val="000000"/>
                </a:solidFill>
              </a:rPr>
              <a:t>, </a:t>
            </a:r>
            <a:r>
              <a:rPr lang="en-US" sz="1800" b="1" dirty="0">
                <a:solidFill>
                  <a:srgbClr val="4E9A06"/>
                </a:solidFill>
              </a:rPr>
              <a:t>:start</a:t>
            </a:r>
            <a:r>
              <a:rPr lang="en-US" sz="18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800" b="1" dirty="0" smtClean="0">
                <a:solidFill>
                  <a:srgbClr val="204A87"/>
                </a:solidFill>
              </a:rPr>
              <a:t>end</a:t>
            </a:r>
            <a:endParaRPr lang="en-US" sz="18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77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0" cy="7970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88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is a discussion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Lots of hands on labs</a:t>
            </a:r>
          </a:p>
          <a:p>
            <a:r>
              <a:rPr lang="en-US" dirty="0" smtClean="0"/>
              <a:t>Lots of typing</a:t>
            </a:r>
          </a:p>
          <a:p>
            <a:r>
              <a:rPr lang="en-US" dirty="0" smtClean="0"/>
              <a:t>Ask questions when they come to you</a:t>
            </a:r>
          </a:p>
          <a:p>
            <a:r>
              <a:rPr lang="en-US" dirty="0" smtClean="0"/>
              <a:t>Ask for help when you need it</a:t>
            </a:r>
          </a:p>
          <a:p>
            <a:r>
              <a:rPr lang="en-US" dirty="0" smtClean="0"/>
              <a:t>Help each other</a:t>
            </a:r>
          </a:p>
          <a:p>
            <a:r>
              <a:rPr lang="en-US" dirty="0" smtClean="0"/>
              <a:t>We will troubleshoot and fix bugs on the spot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8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935299" y="2422076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2nd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0" cy="35125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 – Order Matters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4798584" cy="5257800"/>
          </a:xfrm>
        </p:spPr>
        <p:txBody>
          <a:bodyPr/>
          <a:lstStyle/>
          <a:p>
            <a:r>
              <a:rPr lang="en-US" dirty="0" smtClean="0"/>
              <a:t>Resources are applied in order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package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template </a:t>
            </a:r>
            <a:r>
              <a:rPr lang="en-US" sz="1700" dirty="0">
                <a:solidFill>
                  <a:srgbClr val="4E9A06"/>
                </a:solidFill>
              </a:rPr>
              <a:t>"/</a:t>
            </a:r>
            <a:r>
              <a:rPr lang="en-US" sz="1700" dirty="0" err="1">
                <a:solidFill>
                  <a:srgbClr val="4E9A06"/>
                </a:solidFill>
              </a:rPr>
              <a:t>etc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/</a:t>
            </a:r>
            <a:r>
              <a:rPr lang="en-US" sz="1700" dirty="0" err="1">
                <a:solidFill>
                  <a:srgbClr val="4E9A06"/>
                </a:solidFill>
              </a:rPr>
              <a:t>haproxy.cfg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source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haproxy.cfg.erb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owner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group </a:t>
            </a:r>
            <a:r>
              <a:rPr lang="en-US" sz="17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mode </a:t>
            </a:r>
            <a:r>
              <a:rPr lang="en-US" sz="17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notifies </a:t>
            </a:r>
            <a:r>
              <a:rPr lang="en-US" sz="1700" dirty="0">
                <a:solidFill>
                  <a:srgbClr val="4E9A06"/>
                </a:solidFill>
              </a:rPr>
              <a:t>:restart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"service[</a:t>
            </a:r>
            <a:r>
              <a:rPr lang="en-US" sz="1700" b="1" dirty="0" err="1">
                <a:solidFill>
                  <a:srgbClr val="4E9A06"/>
                </a:solidFill>
              </a:rPr>
              <a:t>haproxy</a:t>
            </a:r>
            <a:r>
              <a:rPr lang="en-US" sz="1700" b="1" dirty="0">
                <a:solidFill>
                  <a:srgbClr val="4E9A06"/>
                </a:solidFill>
              </a:rPr>
              <a:t>]"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  <a:p>
            <a:r>
              <a:rPr lang="en-US" sz="1700" dirty="0">
                <a:solidFill>
                  <a:srgbClr val="000000"/>
                </a:solidFill>
              </a:rPr>
              <a:t>service </a:t>
            </a:r>
            <a:r>
              <a:rPr lang="en-US" sz="1700" dirty="0">
                <a:solidFill>
                  <a:srgbClr val="4E9A06"/>
                </a:solidFill>
              </a:rPr>
              <a:t>"</a:t>
            </a:r>
            <a:r>
              <a:rPr lang="en-US" sz="1700" dirty="0" err="1">
                <a:solidFill>
                  <a:srgbClr val="4E9A06"/>
                </a:solidFill>
              </a:rPr>
              <a:t>haproxy</a:t>
            </a:r>
            <a:r>
              <a:rPr lang="en-US" sz="1700" dirty="0">
                <a:solidFill>
                  <a:srgbClr val="4E9A06"/>
                </a:solidFill>
              </a:rPr>
              <a:t>"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supports </a:t>
            </a:r>
            <a:r>
              <a:rPr lang="en-US" sz="1700" dirty="0">
                <a:solidFill>
                  <a:srgbClr val="4E9A06"/>
                </a:solidFill>
              </a:rPr>
              <a:t>:restart </a:t>
            </a:r>
            <a:r>
              <a:rPr lang="en-US" sz="1700" b="1" dirty="0">
                <a:solidFill>
                  <a:srgbClr val="CE5C00"/>
                </a:solidFill>
              </a:rPr>
              <a:t>=&gt; </a:t>
            </a:r>
            <a:r>
              <a:rPr lang="en-US" sz="1700" b="1" dirty="0">
                <a:solidFill>
                  <a:srgbClr val="4E9A06"/>
                </a:solidFill>
              </a:rPr>
              <a:t>:true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action </a:t>
            </a:r>
            <a:r>
              <a:rPr lang="en-US" sz="1700" b="1" dirty="0">
                <a:solidFill>
                  <a:srgbClr val="CE5C00"/>
                </a:solidFill>
              </a:rPr>
              <a:t>[</a:t>
            </a:r>
            <a:r>
              <a:rPr lang="en-US" sz="1700" b="1" dirty="0">
                <a:solidFill>
                  <a:srgbClr val="4E9A06"/>
                </a:solidFill>
              </a:rPr>
              <a:t>:enable</a:t>
            </a:r>
            <a:r>
              <a:rPr lang="en-US" sz="1700" b="1" dirty="0">
                <a:solidFill>
                  <a:srgbClr val="000000"/>
                </a:solidFill>
              </a:rPr>
              <a:t>, </a:t>
            </a:r>
            <a:r>
              <a:rPr lang="en-US" sz="1700" b="1" dirty="0">
                <a:solidFill>
                  <a:srgbClr val="4E9A06"/>
                </a:solidFill>
              </a:rPr>
              <a:t>:start</a:t>
            </a:r>
            <a:r>
              <a:rPr lang="en-US" sz="17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1700" b="1" dirty="0">
                <a:solidFill>
                  <a:srgbClr val="204A87"/>
                </a:solidFill>
              </a:rPr>
              <a:t>end</a:t>
            </a:r>
          </a:p>
          <a:p>
            <a:endParaRPr lang="en-US" sz="1700" dirty="0"/>
          </a:p>
        </p:txBody>
      </p:sp>
      <p:sp>
        <p:nvSpPr>
          <p:cNvPr id="6" name="Oval 5"/>
          <p:cNvSpPr/>
          <p:nvPr/>
        </p:nvSpPr>
        <p:spPr bwMode="auto">
          <a:xfrm>
            <a:off x="4958542" y="1080798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1st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935299" y="2422076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2nd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4966100" y="5019782"/>
            <a:ext cx="729594" cy="729594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15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3rd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8357" y="1215898"/>
            <a:ext cx="13511" cy="5147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“package” for Chef policies</a:t>
            </a:r>
          </a:p>
          <a:p>
            <a:r>
              <a:rPr lang="en-US" dirty="0" smtClean="0"/>
              <a:t>Typically map 1:1 to a piece of software or functionality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3622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Cookbooks – Packaged Policies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Distribution unit</a:t>
            </a:r>
          </a:p>
          <a:p>
            <a:r>
              <a:rPr lang="en-US" dirty="0" smtClean="0"/>
              <a:t>Versioned</a:t>
            </a:r>
          </a:p>
          <a:p>
            <a:r>
              <a:rPr lang="en-US" dirty="0" smtClean="0"/>
              <a:t>Re-usable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9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The desired state of the system</a:t>
            </a:r>
          </a:p>
          <a:p>
            <a:r>
              <a:rPr lang="en-US" dirty="0" smtClean="0"/>
              <a:t>Data – The details that might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0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Tomcat should be installed</a:t>
            </a:r>
          </a:p>
          <a:p>
            <a:r>
              <a:rPr lang="en-US" dirty="0" smtClean="0"/>
              <a:t>Data – Version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13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Policy – A file should exist</a:t>
            </a:r>
          </a:p>
          <a:p>
            <a:r>
              <a:rPr lang="en-US" dirty="0" smtClean="0"/>
              <a:t>Data – The content of that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70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4 – Manage Data &amp; Policy Separately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Policy for the state and content of 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motd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are currently intermingled.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State and content of 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</a:t>
            </a:r>
            <a:r>
              <a:rPr lang="en-US" dirty="0" err="1" smtClean="0">
                <a:latin typeface="Courier New"/>
                <a:cs typeface="Courier New"/>
              </a:rPr>
              <a:t>motd</a:t>
            </a:r>
            <a:r>
              <a:rPr lang="en-US" dirty="0" smtClean="0"/>
              <a:t> are managed separately.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of the day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State – policy that describes the resource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file </a:t>
            </a:r>
            <a:r>
              <a:rPr lang="en-US" sz="1900" dirty="0">
                <a:solidFill>
                  <a:srgbClr val="4E9A06"/>
                </a:solidFill>
              </a:rPr>
              <a:t>"/</a:t>
            </a:r>
            <a:r>
              <a:rPr lang="en-US" sz="1900" dirty="0" err="1">
                <a:solidFill>
                  <a:srgbClr val="4E9A06"/>
                </a:solidFill>
              </a:rPr>
              <a:t>etc</a:t>
            </a:r>
            <a:r>
              <a:rPr lang="en-US" sz="1900" dirty="0">
                <a:solidFill>
                  <a:srgbClr val="4E9A06"/>
                </a:solidFill>
              </a:rPr>
              <a:t>/</a:t>
            </a:r>
            <a:r>
              <a:rPr lang="en-US" sz="1900" dirty="0" err="1">
                <a:solidFill>
                  <a:srgbClr val="4E9A06"/>
                </a:solidFill>
              </a:rPr>
              <a:t>motd</a:t>
            </a:r>
            <a:r>
              <a:rPr lang="en-US" sz="1900" dirty="0">
                <a:solidFill>
                  <a:srgbClr val="4E9A06"/>
                </a:solidFill>
              </a:rPr>
              <a:t>" </a:t>
            </a:r>
            <a:r>
              <a:rPr lang="en-US" sz="19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content </a:t>
            </a:r>
            <a:r>
              <a:rPr lang="en-US" sz="1900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action </a:t>
            </a:r>
            <a:r>
              <a:rPr lang="en-US" sz="19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mode </a:t>
            </a:r>
            <a:r>
              <a:rPr lang="en-US" sz="19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owner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group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451063" y="1463569"/>
            <a:ext cx="5035381" cy="39028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303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 of the day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Content – data that may change independent of policy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file </a:t>
            </a:r>
            <a:r>
              <a:rPr lang="en-US" sz="1900" dirty="0">
                <a:solidFill>
                  <a:srgbClr val="4E9A06"/>
                </a:solidFill>
              </a:rPr>
              <a:t>"/</a:t>
            </a:r>
            <a:r>
              <a:rPr lang="en-US" sz="1900" dirty="0" err="1">
                <a:solidFill>
                  <a:srgbClr val="4E9A06"/>
                </a:solidFill>
              </a:rPr>
              <a:t>etc</a:t>
            </a:r>
            <a:r>
              <a:rPr lang="en-US" sz="1900" dirty="0">
                <a:solidFill>
                  <a:srgbClr val="4E9A06"/>
                </a:solidFill>
              </a:rPr>
              <a:t>/</a:t>
            </a:r>
            <a:r>
              <a:rPr lang="en-US" sz="1900" dirty="0" err="1">
                <a:solidFill>
                  <a:srgbClr val="4E9A06"/>
                </a:solidFill>
              </a:rPr>
              <a:t>motd</a:t>
            </a:r>
            <a:r>
              <a:rPr lang="en-US" sz="1900" dirty="0">
                <a:solidFill>
                  <a:srgbClr val="4E9A06"/>
                </a:solidFill>
              </a:rPr>
              <a:t>" </a:t>
            </a:r>
            <a:r>
              <a:rPr lang="en-US" sz="19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content </a:t>
            </a:r>
            <a:r>
              <a:rPr lang="en-US" sz="1900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action </a:t>
            </a:r>
            <a:r>
              <a:rPr lang="en-US" sz="19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mode </a:t>
            </a:r>
            <a:r>
              <a:rPr lang="en-US" sz="19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owner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group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6280781" y="1193601"/>
            <a:ext cx="2947886" cy="30217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84560" y="1933223"/>
            <a:ext cx="2436107" cy="172155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0073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an 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Today is just an Introduction to testing your automation code with Chef and it’s tools</a:t>
            </a:r>
          </a:p>
          <a:p>
            <a:r>
              <a:rPr lang="en-US" dirty="0" smtClean="0"/>
              <a:t>We’ll cover lots of topics but won’t go too deep on any of them</a:t>
            </a:r>
          </a:p>
          <a:p>
            <a:r>
              <a:rPr lang="en-US" dirty="0" smtClean="0"/>
              <a:t>Any discussion that takes us too far off the path will be captured</a:t>
            </a:r>
          </a:p>
          <a:p>
            <a:pPr lvl="1"/>
            <a:r>
              <a:rPr lang="en-US" dirty="0" smtClean="0"/>
              <a:t>We will return to these topics as time permits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66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your code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Managing infrastructure as code means storing that code in a version control system</a:t>
            </a:r>
          </a:p>
          <a:p>
            <a:r>
              <a:rPr lang="en-US" dirty="0" smtClean="0"/>
              <a:t>Any version control system will do but…</a:t>
            </a:r>
          </a:p>
          <a:p>
            <a:pPr lvl="1"/>
            <a:r>
              <a:rPr lang="en-US" dirty="0" smtClean="0"/>
              <a:t>Chef community prefers and recommends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Many tools support </a:t>
            </a:r>
            <a:r>
              <a:rPr lang="en-US" dirty="0" err="1" smtClean="0"/>
              <a:t>git</a:t>
            </a:r>
            <a:r>
              <a:rPr lang="en-US" dirty="0" smtClean="0"/>
              <a:t> by default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0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</a:t>
            </a:r>
          </a:p>
          <a:p>
            <a:r>
              <a:rPr lang="en-US" dirty="0" smtClean="0"/>
              <a:t>The answer is easy:</a:t>
            </a:r>
          </a:p>
        </p:txBody>
      </p:sp>
    </p:spTree>
    <p:extLst>
      <p:ext uri="{BB962C8B-B14F-4D97-AF65-F5344CB8AC3E}">
        <p14:creationId xmlns:p14="http://schemas.microsoft.com/office/powerpoint/2010/main" val="2553893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7329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many </a:t>
            </a:r>
            <a:r>
              <a:rPr lang="en-US" dirty="0" err="1" smtClean="0"/>
              <a:t>git</a:t>
            </a:r>
            <a:r>
              <a:rPr lang="en-US" dirty="0" smtClean="0"/>
              <a:t> repos?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Once you have more than one cookbook, you may ask yourself this questions</a:t>
            </a:r>
          </a:p>
          <a:p>
            <a:r>
              <a:rPr lang="en-US" dirty="0" smtClean="0"/>
              <a:t>The answer is easy:</a:t>
            </a:r>
          </a:p>
          <a:p>
            <a:pPr lvl="1"/>
            <a:r>
              <a:rPr lang="en-US" dirty="0" smtClean="0"/>
              <a:t>It depends!</a:t>
            </a:r>
          </a:p>
          <a:p>
            <a:pPr lvl="1"/>
            <a:endParaRPr lang="en-US" dirty="0"/>
          </a:p>
          <a:p>
            <a:r>
              <a:rPr lang="en-US" dirty="0" smtClean="0"/>
              <a:t>Two options are common:</a:t>
            </a:r>
          </a:p>
          <a:p>
            <a:pPr lvl="1"/>
            <a:r>
              <a:rPr lang="en-US" dirty="0" smtClean="0"/>
              <a:t>Monolithic Repository</a:t>
            </a:r>
          </a:p>
          <a:p>
            <a:pPr lvl="1"/>
            <a:r>
              <a:rPr lang="en-US" dirty="0" smtClean="0"/>
              <a:t>Independent Software Projects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6350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Repository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of your Chef related source code tracked in one source code repository</a:t>
            </a:r>
          </a:p>
          <a:p>
            <a:r>
              <a:rPr lang="en-US" dirty="0" smtClean="0"/>
              <a:t>External dependencies are made with built-in vendor branches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44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Software Projects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Chef cookbooks are treated as independent software projects</a:t>
            </a:r>
          </a:p>
          <a:p>
            <a:r>
              <a:rPr lang="en-US" dirty="0" smtClean="0"/>
              <a:t>External dependencies are </a:t>
            </a:r>
          </a:p>
          <a:p>
            <a:pPr lvl="1"/>
            <a:r>
              <a:rPr lang="en-US" dirty="0" smtClean="0"/>
              <a:t>fetched as needed</a:t>
            </a:r>
          </a:p>
          <a:p>
            <a:pPr lvl="1"/>
            <a:r>
              <a:rPr lang="en-US" dirty="0" smtClean="0"/>
              <a:t>treated as artifacts</a:t>
            </a:r>
          </a:p>
        </p:txBody>
      </p:sp>
    </p:spTree>
    <p:extLst>
      <p:ext uri="{BB962C8B-B14F-4D97-AF65-F5344CB8AC3E}">
        <p14:creationId xmlns:p14="http://schemas.microsoft.com/office/powerpoint/2010/main" val="3177986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 dirty="0" smtClean="0"/>
              <a:t>4 - Manage </a:t>
            </a:r>
            <a:r>
              <a:rPr lang="en-US" dirty="0"/>
              <a:t>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Create a chef-repo</a:t>
            </a:r>
          </a:p>
          <a:p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49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package </a:t>
            </a:r>
            <a:r>
              <a:rPr lang="en-US" dirty="0" err="1" smtClean="0">
                <a:latin typeface="Courier New"/>
                <a:cs typeface="Courier New"/>
              </a:rPr>
              <a:t>git</a:t>
            </a:r>
            <a:r>
              <a:rPr lang="en-US" dirty="0" smtClean="0"/>
              <a:t> should be installed</a:t>
            </a:r>
          </a:p>
          <a:p>
            <a:r>
              <a:rPr lang="en-US" dirty="0" smtClean="0"/>
              <a:t>The </a:t>
            </a:r>
            <a:r>
              <a:rPr lang="en-US" dirty="0"/>
              <a:t>file named '</a:t>
            </a:r>
            <a:r>
              <a:rPr lang="en-US" dirty="0">
                <a:latin typeface="Courier New"/>
                <a:cs typeface="Courier New"/>
              </a:rPr>
              <a:t>/home/chef/.</a:t>
            </a:r>
            <a:r>
              <a:rPr lang="en-US" dirty="0" err="1">
                <a:latin typeface="Courier New"/>
                <a:cs typeface="Courier New"/>
              </a:rPr>
              <a:t>gitconfig</a:t>
            </a:r>
            <a:r>
              <a:rPr lang="en-US" dirty="0"/>
              <a:t>' should be created.  </a:t>
            </a:r>
          </a:p>
          <a:p>
            <a:r>
              <a:rPr lang="en-US" dirty="0"/>
              <a:t>It should be owned by the chef user and group.  </a:t>
            </a:r>
          </a:p>
          <a:p>
            <a:r>
              <a:rPr lang="en-US" dirty="0" smtClean="0"/>
              <a:t>It </a:t>
            </a:r>
            <a:r>
              <a:rPr lang="en-US" dirty="0"/>
              <a:t>should have the content:</a:t>
            </a:r>
          </a:p>
          <a:p>
            <a:pPr marL="0" indent="0">
              <a:buNone/>
            </a:pPr>
            <a:r>
              <a:rPr lang="en-US" sz="2800" dirty="0" smtClean="0"/>
              <a:t>	</a:t>
            </a:r>
            <a:r>
              <a:rPr lang="en-US" sz="2800" dirty="0" smtClean="0">
                <a:latin typeface="Courier New"/>
                <a:cs typeface="Courier New"/>
              </a:rPr>
              <a:t> [</a:t>
            </a:r>
            <a:r>
              <a:rPr lang="en-US" sz="2800" dirty="0">
                <a:latin typeface="Courier New"/>
                <a:cs typeface="Courier New"/>
              </a:rPr>
              <a:t>user]\n  name=John Doe\n  email=</a:t>
            </a:r>
            <a:r>
              <a:rPr lang="en-US" sz="2800" dirty="0" err="1">
                <a:latin typeface="Courier New"/>
                <a:cs typeface="Courier New"/>
              </a:rPr>
              <a:t>jdoe@example</a:t>
            </a:r>
            <a:r>
              <a:rPr lang="en-US" sz="2800" dirty="0">
                <a:latin typeface="Courier New"/>
                <a:cs typeface="Courier New"/>
              </a:rPr>
              <a:t>\</a:t>
            </a:r>
            <a:r>
              <a:rPr lang="en-US" sz="2800" dirty="0" smtClean="0">
                <a:latin typeface="Courier New"/>
                <a:cs typeface="Courier New"/>
              </a:rPr>
              <a:t>n</a:t>
            </a:r>
            <a:endParaRPr lang="en-US" sz="2800" dirty="0">
              <a:latin typeface="Courier New"/>
              <a:cs typeface="Courier New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320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package </a:t>
            </a:r>
            <a:r>
              <a:rPr lang="en-US" sz="2400" dirty="0">
                <a:solidFill>
                  <a:srgbClr val="4E9A06"/>
                </a:solidFill>
              </a:rPr>
              <a:t>'</a:t>
            </a:r>
            <a:r>
              <a:rPr lang="en-US" sz="2400" dirty="0" err="1">
                <a:solidFill>
                  <a:srgbClr val="4E9A06"/>
                </a:solidFill>
              </a:rPr>
              <a:t>git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'/home/chef/.</a:t>
            </a:r>
            <a:r>
              <a:rPr lang="en-US" sz="2400" dirty="0" err="1">
                <a:solidFill>
                  <a:srgbClr val="4E9A06"/>
                </a:solidFill>
              </a:rPr>
              <a:t>gitconfig</a:t>
            </a:r>
            <a:r>
              <a:rPr lang="en-US" sz="2400" dirty="0">
                <a:solidFill>
                  <a:srgbClr val="4E9A06"/>
                </a:solidFill>
              </a:rPr>
              <a:t>'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"[user]\n  name</a:t>
            </a:r>
            <a:r>
              <a:rPr lang="en-US" sz="2400" dirty="0" smtClean="0">
                <a:solidFill>
                  <a:srgbClr val="4E9A06"/>
                </a:solidFill>
              </a:rPr>
              <a:t>=John Doe\</a:t>
            </a:r>
            <a:r>
              <a:rPr lang="en-US" sz="2400" dirty="0">
                <a:solidFill>
                  <a:srgbClr val="4E9A06"/>
                </a:solidFill>
              </a:rPr>
              <a:t>n  email</a:t>
            </a:r>
            <a:r>
              <a:rPr lang="en-US" sz="2400" dirty="0" smtClean="0">
                <a:solidFill>
                  <a:srgbClr val="4E9A06"/>
                </a:solidFill>
              </a:rPr>
              <a:t>=</a:t>
            </a:r>
            <a:r>
              <a:rPr lang="en-US" sz="2400" dirty="0" err="1" smtClean="0">
                <a:solidFill>
                  <a:srgbClr val="4E9A06"/>
                </a:solidFill>
              </a:rPr>
              <a:t>jdoe@example</a:t>
            </a:r>
            <a:r>
              <a:rPr lang="en-US" sz="2400" dirty="0" smtClean="0">
                <a:solidFill>
                  <a:srgbClr val="4E9A06"/>
                </a:solidFill>
              </a:rPr>
              <a:t>\</a:t>
            </a:r>
            <a:r>
              <a:rPr lang="en-US" sz="2400" dirty="0">
                <a:solidFill>
                  <a:srgbClr val="4E9A06"/>
                </a:solidFill>
              </a:rPr>
              <a:t>n"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user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group </a:t>
            </a:r>
            <a:r>
              <a:rPr lang="en-US" sz="2400" dirty="0">
                <a:solidFill>
                  <a:srgbClr val="4E9A06"/>
                </a:solidFill>
              </a:rPr>
              <a:t>'chef'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1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package[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  * file[/home/chef/.</a:t>
            </a:r>
            <a:r>
              <a:rPr lang="en-US" dirty="0" err="1"/>
              <a:t>gitconfig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/home/chef/.</a:t>
            </a:r>
            <a:r>
              <a:rPr lang="en-US" dirty="0" err="1"/>
              <a:t>gitconfig</a:t>
            </a:r>
            <a:endParaRPr lang="en-US" dirty="0"/>
          </a:p>
          <a:p>
            <a:r>
              <a:rPr lang="en-US" dirty="0"/>
              <a:t>    - update content in file /home/chef/.</a:t>
            </a:r>
            <a:r>
              <a:rPr lang="en-US" dirty="0" err="1"/>
              <a:t>gitconfig</a:t>
            </a:r>
            <a:r>
              <a:rPr lang="en-US" dirty="0"/>
              <a:t> from none to 259950</a:t>
            </a:r>
          </a:p>
          <a:p>
            <a:r>
              <a:rPr lang="en-US" dirty="0"/>
              <a:t>    --- /home/chef/.</a:t>
            </a:r>
            <a:r>
              <a:rPr lang="en-US" dirty="0" err="1"/>
              <a:t>gitconfig</a:t>
            </a:r>
            <a:r>
              <a:rPr lang="en-US" dirty="0"/>
              <a:t>   2014-09-24 00:24:13.558127555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/..gitconfig20140924-10180-1ij68vq  2014-09-24 00:24:13.559127555 +0000</a:t>
            </a:r>
          </a:p>
          <a:p>
            <a:r>
              <a:rPr lang="en-US" dirty="0"/>
              <a:t>    @@ -1 +1,4 @@</a:t>
            </a:r>
          </a:p>
          <a:p>
            <a:r>
              <a:rPr lang="en-US" dirty="0"/>
              <a:t>    +[user]</a:t>
            </a:r>
          </a:p>
          <a:p>
            <a:r>
              <a:rPr lang="en-US" dirty="0"/>
              <a:t>    +  name</a:t>
            </a:r>
            <a:r>
              <a:rPr lang="en-US" dirty="0" smtClean="0"/>
              <a:t>=John Doe</a:t>
            </a:r>
            <a:endParaRPr lang="en-US" dirty="0"/>
          </a:p>
          <a:p>
            <a:r>
              <a:rPr lang="en-US" dirty="0"/>
              <a:t>    +  email</a:t>
            </a:r>
            <a:r>
              <a:rPr lang="en-US" dirty="0" smtClean="0"/>
              <a:t>=</a:t>
            </a:r>
            <a:r>
              <a:rPr lang="en-US" dirty="0" err="1" smtClean="0"/>
              <a:t>jdoe@example.com</a:t>
            </a:r>
            <a:endParaRPr lang="en-US" dirty="0"/>
          </a:p>
          <a:p>
            <a:r>
              <a:rPr lang="en-US" dirty="0"/>
              <a:t>    - change owner from '' to 'chef'</a:t>
            </a:r>
          </a:p>
          <a:p>
            <a:r>
              <a:rPr lang="en-US" dirty="0"/>
              <a:t>    - change group from '' to 'chef'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</a:t>
            </a:r>
            <a:r>
              <a:rPr lang="en-US" dirty="0" smtClean="0"/>
              <a:t>~/</a:t>
            </a:r>
            <a:r>
              <a:rPr lang="en-US" dirty="0" err="1"/>
              <a:t>git.rb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21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smtClean="0"/>
              <a:t>Follow along as we go:</a:t>
            </a:r>
          </a:p>
          <a:p>
            <a:endParaRPr lang="en-US" sz="3600" dirty="0"/>
          </a:p>
          <a:p>
            <a:r>
              <a:rPr lang="en-US" sz="3600" dirty="0" err="1" smtClean="0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nathenharvey</a:t>
            </a:r>
            <a:r>
              <a:rPr lang="en-US" sz="3600" dirty="0"/>
              <a:t>/chef-gilt-2014</a:t>
            </a:r>
          </a:p>
        </p:txBody>
      </p:sp>
    </p:spTree>
    <p:extLst>
      <p:ext uri="{BB962C8B-B14F-4D97-AF65-F5344CB8AC3E}">
        <p14:creationId xmlns:p14="http://schemas.microsoft.com/office/powerpoint/2010/main" val="390252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4 </a:t>
            </a:r>
            <a:r>
              <a:rPr lang="en-US" dirty="0"/>
              <a:t>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 chef-repo</a:t>
            </a:r>
          </a:p>
          <a:p>
            <a:pPr marL="742950" indent="-742950">
              <a:buFont typeface="+mj-lt"/>
              <a:buAutoNum type="arabicPeriod" startAt="2"/>
            </a:pPr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34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chef-repo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cookbooks and other policy files should be stored in a version control system</a:t>
            </a:r>
          </a:p>
          <a:p>
            <a:r>
              <a:rPr lang="en-US" dirty="0" smtClean="0"/>
              <a:t>Create a directory named </a:t>
            </a:r>
            <a:r>
              <a:rPr lang="en-US" dirty="0" smtClean="0">
                <a:latin typeface="Courier New"/>
                <a:cs typeface="Courier New"/>
              </a:rPr>
              <a:t>chef-repo</a:t>
            </a:r>
          </a:p>
          <a:p>
            <a:r>
              <a:rPr lang="en-US" dirty="0" smtClean="0"/>
              <a:t>Manage that directory as a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87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is an executable command line tool for</a:t>
            </a:r>
          </a:p>
          <a:p>
            <a:pPr lvl="1"/>
            <a:r>
              <a:rPr lang="en-US" dirty="0" smtClean="0"/>
              <a:t>generating cookbooks, recipes, and other things that make up your Chef code</a:t>
            </a:r>
          </a:p>
          <a:p>
            <a:pPr lvl="1"/>
            <a:r>
              <a:rPr lang="en-US" dirty="0" smtClean="0"/>
              <a:t>ensuring </a:t>
            </a:r>
            <a:r>
              <a:rPr lang="en-US" dirty="0" err="1" smtClean="0"/>
              <a:t>RubyGems</a:t>
            </a:r>
            <a:r>
              <a:rPr lang="en-US" dirty="0" smtClean="0"/>
              <a:t> are downloaded properly for your development environment</a:t>
            </a:r>
          </a:p>
          <a:p>
            <a:pPr lvl="1"/>
            <a:r>
              <a:rPr lang="en-US" dirty="0" smtClean="0"/>
              <a:t>verifying that all the components are installed and configured correctly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Generate an application repo</a:t>
            </a:r>
          </a:p>
          <a:p>
            <a:r>
              <a:rPr lang="en-US" dirty="0"/>
              <a:t>  cookbook   Generate a single cookbook</a:t>
            </a:r>
          </a:p>
          <a:p>
            <a:r>
              <a:rPr lang="en-US" dirty="0"/>
              <a:t>  recipe     Generate a new recipe</a:t>
            </a:r>
          </a:p>
          <a:p>
            <a:r>
              <a:rPr lang="en-US" dirty="0"/>
              <a:t>  attribute  Generate an attributes file</a:t>
            </a:r>
          </a:p>
          <a:p>
            <a:r>
              <a:rPr lang="en-US" dirty="0"/>
              <a:t>  template   Generate a file template</a:t>
            </a:r>
          </a:p>
          <a:p>
            <a:r>
              <a:rPr lang="en-US" dirty="0"/>
              <a:t>  file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Generate a lightweight resource/provider</a:t>
            </a:r>
          </a:p>
          <a:p>
            <a:r>
              <a:rPr lang="en-US" dirty="0"/>
              <a:t>  repo       Generate a Chef policy repository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Courier New"/>
                <a:cs typeface="Courier New"/>
              </a:rPr>
              <a:t>chef</a:t>
            </a:r>
            <a:r>
              <a:rPr lang="en-US" dirty="0" smtClean="0"/>
              <a:t> generate?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14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repo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-p, --policy-only                Create a repository for policy only, not cookbooks</a:t>
            </a:r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generate a repo?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repo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5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home!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~</a:t>
            </a:r>
          </a:p>
        </p:txBody>
      </p:sp>
    </p:spTree>
    <p:extLst>
      <p:ext uri="{BB962C8B-B14F-4D97-AF65-F5344CB8AC3E}">
        <p14:creationId xmlns:p14="http://schemas.microsoft.com/office/powerpoint/2010/main" val="7523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NOTE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have a choice here:</a:t>
            </a:r>
          </a:p>
          <a:p>
            <a:pPr lvl="1"/>
            <a:r>
              <a:rPr lang="en-US" dirty="0" smtClean="0"/>
              <a:t>One repo or many?</a:t>
            </a:r>
          </a:p>
          <a:p>
            <a:pPr lvl="1"/>
            <a:r>
              <a:rPr lang="en-US" dirty="0" smtClean="0"/>
              <a:t>The following slides should be hidden if you’re only going to use many repos</a:t>
            </a:r>
          </a:p>
          <a:p>
            <a:pPr lvl="2"/>
            <a:r>
              <a:rPr lang="en-US" dirty="0" smtClean="0">
                <a:hlinkClick r:id="rId2" action="ppaction://hlinksldjump"/>
              </a:rPr>
              <a:t>Create a chef-repo</a:t>
            </a:r>
            <a:endParaRPr lang="en-US" dirty="0" smtClean="0"/>
          </a:p>
          <a:p>
            <a:pPr lvl="2"/>
            <a:r>
              <a:rPr lang="en-US" dirty="0" smtClean="0">
                <a:hlinkClick r:id="rId3" action="ppaction://hlinksldjump"/>
              </a:rPr>
              <a:t>Create a new </a:t>
            </a:r>
            <a:r>
              <a:rPr lang="en-US" dirty="0" err="1" smtClean="0">
                <a:hlinkClick r:id="rId3" action="ppaction://hlinksldjump"/>
              </a:rPr>
              <a:t>git</a:t>
            </a:r>
            <a:r>
              <a:rPr lang="en-US" dirty="0" smtClean="0">
                <a:hlinkClick r:id="rId3" action="ppaction://hlinksldjump"/>
              </a:rPr>
              <a:t> repo for this cookbook</a:t>
            </a:r>
            <a:endParaRPr lang="en-US" dirty="0" smtClean="0"/>
          </a:p>
          <a:p>
            <a:pPr lvl="2"/>
            <a:r>
              <a:rPr lang="en-US" dirty="0">
                <a:hlinkClick r:id="rId4" action="ppaction://hlinksldjump"/>
              </a:rPr>
              <a:t>Create a new git repo for this </a:t>
            </a:r>
            <a:r>
              <a:rPr lang="en-US" dirty="0" smtClean="0">
                <a:hlinkClick r:id="rId4" action="ppaction://hlinksldjump"/>
              </a:rPr>
              <a:t>cookbook</a:t>
            </a: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048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::repo</a:t>
            </a:r>
          </a:p>
          <a:p>
            <a:r>
              <a:rPr lang="en-US" dirty="0"/>
              <a:t>  * directory[/home/chef/chef-repo] action create</a:t>
            </a:r>
          </a:p>
          <a:p>
            <a:r>
              <a:rPr lang="en-US" dirty="0"/>
              <a:t>    - create new directory /home/chef/chef-repo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template[/home/chef/chef-repo/LICENSE] action create</a:t>
            </a:r>
          </a:p>
          <a:p>
            <a:r>
              <a:rPr lang="en-US" dirty="0"/>
              <a:t>    - create new file /home/chef/chef-repo/LICENSE</a:t>
            </a:r>
          </a:p>
          <a:p>
            <a:r>
              <a:rPr lang="en-US" dirty="0"/>
              <a:t>    - update content in file /home/chef/chef-repo/LICENSE from none to dbc1af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README.md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</a:t>
            </a:r>
            <a:r>
              <a:rPr lang="en-US" dirty="0" err="1"/>
              <a:t>README.md</a:t>
            </a:r>
            <a:r>
              <a:rPr lang="en-US" dirty="0"/>
              <a:t> from none to 767ead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Rakefile</a:t>
            </a:r>
            <a:r>
              <a:rPr lang="en-US" dirty="0"/>
              <a:t>] action create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repo </a:t>
            </a:r>
            <a:r>
              <a:rPr lang="en-US" dirty="0" smtClean="0"/>
              <a:t>chef</a:t>
            </a:r>
            <a:r>
              <a:rPr lang="en-US" dirty="0"/>
              <a:t>-</a:t>
            </a:r>
            <a:r>
              <a:rPr lang="en-US" dirty="0" smtClean="0"/>
              <a:t>repo -p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275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::repo</a:t>
            </a:r>
          </a:p>
          <a:p>
            <a:r>
              <a:rPr lang="en-US" dirty="0"/>
              <a:t>  * directory[/home/chef/chef-repo] action create</a:t>
            </a:r>
          </a:p>
          <a:p>
            <a:r>
              <a:rPr lang="en-US" dirty="0"/>
              <a:t>    - create new directory /home/chef/chef-repo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template[/home/chef/chef-repo/LICENSE] action create</a:t>
            </a:r>
          </a:p>
          <a:p>
            <a:r>
              <a:rPr lang="en-US" dirty="0"/>
              <a:t>    - create new file /home/chef/chef-repo/LICENSE</a:t>
            </a:r>
          </a:p>
          <a:p>
            <a:r>
              <a:rPr lang="en-US" dirty="0"/>
              <a:t>    - update content in file /home/chef/chef-repo/LICENSE from none to dbc1af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README.md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/home/chef/chef-repo/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</a:t>
            </a:r>
            <a:r>
              <a:rPr lang="en-US" dirty="0" err="1"/>
              <a:t>README.md</a:t>
            </a:r>
            <a:r>
              <a:rPr lang="en-US" dirty="0"/>
              <a:t> from none to 767ead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</a:t>
            </a:r>
            <a:r>
              <a:rPr lang="en-US" dirty="0" err="1"/>
              <a:t>Rakefile</a:t>
            </a:r>
            <a:r>
              <a:rPr lang="en-US" dirty="0"/>
              <a:t>] action create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chef-repo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repo </a:t>
            </a:r>
            <a:r>
              <a:rPr lang="en-US" dirty="0" smtClean="0"/>
              <a:t>chef</a:t>
            </a:r>
            <a:r>
              <a:rPr lang="en-US" dirty="0"/>
              <a:t>-</a:t>
            </a:r>
            <a:r>
              <a:rPr lang="en-US" dirty="0" smtClean="0"/>
              <a:t>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0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chef-repo</a:t>
            </a:r>
          </a:p>
        </p:txBody>
      </p:sp>
    </p:spTree>
    <p:extLst>
      <p:ext uri="{BB962C8B-B14F-4D97-AF65-F5344CB8AC3E}">
        <p14:creationId xmlns:p14="http://schemas.microsoft.com/office/powerpoint/2010/main" val="414327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Streaming LIVE to YouTube via Google+ Hangout</a:t>
            </a:r>
          </a:p>
          <a:p>
            <a:r>
              <a:rPr lang="en-US" dirty="0" smtClean="0"/>
              <a:t>Slides in the </a:t>
            </a:r>
            <a:r>
              <a:rPr lang="en-US" dirty="0" err="1" smtClean="0"/>
              <a:t>GitHub</a:t>
            </a:r>
            <a:r>
              <a:rPr lang="en-US" dirty="0" smtClean="0"/>
              <a:t> repository</a:t>
            </a:r>
          </a:p>
          <a:p>
            <a:r>
              <a:rPr lang="en-US" dirty="0" smtClean="0"/>
              <a:t>Code will be added to </a:t>
            </a:r>
            <a:r>
              <a:rPr lang="en-US" dirty="0" err="1" smtClean="0"/>
              <a:t>GitHub</a:t>
            </a:r>
            <a:r>
              <a:rPr lang="en-US" dirty="0" smtClean="0"/>
              <a:t> as we go</a:t>
            </a:r>
          </a:p>
          <a:p>
            <a:endParaRPr lang="en-US" dirty="0"/>
          </a:p>
          <a:p>
            <a:r>
              <a:rPr lang="en-US" dirty="0" smtClean="0"/>
              <a:t>But…we have a social contract…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this chef-repo to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489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95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[master (root-commit) 6774a70] Initial chef repo</a:t>
            </a:r>
          </a:p>
          <a:p>
            <a:r>
              <a:rPr lang="en-US" dirty="0"/>
              <a:t> 11 files changed, 388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gitignore</a:t>
            </a:r>
            <a:endParaRPr lang="en-US" dirty="0"/>
          </a:p>
          <a:p>
            <a:r>
              <a:rPr lang="en-US" dirty="0"/>
              <a:t> create mode 100644 LICENSE</a:t>
            </a:r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Rakefile</a:t>
            </a:r>
            <a:endParaRPr lang="en-US" dirty="0"/>
          </a:p>
          <a:p>
            <a:r>
              <a:rPr lang="en-US" dirty="0"/>
              <a:t> create mode 100644 certificates/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config</a:t>
            </a:r>
            <a:r>
              <a:rPr lang="en-US" dirty="0"/>
              <a:t>/</a:t>
            </a:r>
            <a:r>
              <a:rPr lang="en-US" dirty="0" err="1"/>
              <a:t>rake.rb</a:t>
            </a:r>
            <a:endParaRPr lang="en-US" dirty="0"/>
          </a:p>
          <a:p>
            <a:r>
              <a:rPr lang="en-US" dirty="0"/>
              <a:t> create mode 100644 cookbooks/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data_bags</a:t>
            </a:r>
            <a:r>
              <a:rPr lang="en-US" dirty="0"/>
              <a:t>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environments/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roles/</a:t>
            </a:r>
            <a:r>
              <a:rPr lang="en-US" dirty="0" err="1"/>
              <a:t>README.md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this chef-repo to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chef-repo"</a:t>
            </a:r>
          </a:p>
        </p:txBody>
      </p:sp>
    </p:spTree>
    <p:extLst>
      <p:ext uri="{BB962C8B-B14F-4D97-AF65-F5344CB8AC3E}">
        <p14:creationId xmlns:p14="http://schemas.microsoft.com/office/powerpoint/2010/main" val="4131606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4 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Create a chef-repo</a:t>
            </a:r>
          </a:p>
          <a:p>
            <a:pPr>
              <a:buFont typeface="Arial"/>
              <a:buChar char="•"/>
            </a:pPr>
            <a:r>
              <a:rPr lang="en-US" dirty="0" smtClean="0"/>
              <a:t>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39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cookbook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</a:t>
            </a:r>
            <a:r>
              <a:rPr lang="en-US" dirty="0" smtClean="0"/>
              <a:t>generate cookbook </a:t>
            </a:r>
            <a:r>
              <a:rPr lang="en-US" dirty="0"/>
              <a:t>--help</a:t>
            </a:r>
          </a:p>
        </p:txBody>
      </p:sp>
    </p:spTree>
    <p:extLst>
      <p:ext uri="{BB962C8B-B14F-4D97-AF65-F5344CB8AC3E}">
        <p14:creationId xmlns:p14="http://schemas.microsoft.com/office/powerpoint/2010/main" val="39018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cd cookbooks</a:t>
            </a:r>
          </a:p>
        </p:txBody>
      </p:sp>
    </p:spTree>
    <p:extLst>
      <p:ext uri="{BB962C8B-B14F-4D97-AF65-F5344CB8AC3E}">
        <p14:creationId xmlns:p14="http://schemas.microsoft.com/office/powerpoint/2010/main" val="163387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Compiling Cookbooks...</a:t>
            </a:r>
          </a:p>
          <a:p>
            <a:r>
              <a:rPr lang="en-US" sz="1400" dirty="0"/>
              <a:t>Recipe: </a:t>
            </a:r>
            <a:r>
              <a:rPr lang="en-US" sz="1400" dirty="0" err="1"/>
              <a:t>code_generator</a:t>
            </a:r>
            <a:r>
              <a:rPr lang="en-US" sz="1400" dirty="0"/>
              <a:t>::cookbook</a:t>
            </a:r>
          </a:p>
          <a:p>
            <a:r>
              <a:rPr lang="en-US" sz="1400" dirty="0"/>
              <a:t>  * directory[/home/chef/chef-repo/cookbooks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] </a:t>
            </a:r>
            <a:r>
              <a:rPr lang="en-US" sz="1400" dirty="0"/>
              <a:t>action create</a:t>
            </a:r>
          </a:p>
          <a:p>
            <a:r>
              <a:rPr lang="en-US" sz="1400" dirty="0"/>
              <a:t>    - create new directory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endParaRPr lang="en-US" sz="1400" dirty="0"/>
          </a:p>
          <a:p>
            <a:r>
              <a:rPr lang="en-US" sz="1400" dirty="0"/>
              <a:t>  * template[/home/chef/chef-repo/cookbooks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  - create new file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endParaRPr lang="en-US" sz="1400" dirty="0"/>
          </a:p>
          <a:p>
            <a:r>
              <a:rPr lang="en-US" sz="1400" dirty="0"/>
              <a:t>    - update content in file 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metadata.rb</a:t>
            </a:r>
            <a:r>
              <a:rPr lang="en-US" sz="1400" dirty="0"/>
              <a:t> from none to 7852c2</a:t>
            </a:r>
          </a:p>
          <a:p>
            <a:r>
              <a:rPr lang="en-US" sz="1400" dirty="0"/>
              <a:t>    (diff output suppressed by </a:t>
            </a:r>
            <a:r>
              <a:rPr lang="en-US" sz="1400" dirty="0" err="1"/>
              <a:t>config</a:t>
            </a:r>
            <a:r>
              <a:rPr lang="en-US" sz="1400" dirty="0"/>
              <a:t>)</a:t>
            </a:r>
          </a:p>
          <a:p>
            <a:r>
              <a:rPr lang="en-US" sz="1400" dirty="0"/>
              <a:t>  * template[/home/chef/chef-repo/cookbooks</a:t>
            </a:r>
            <a:r>
              <a:rPr lang="en-US" sz="1400" dirty="0" smtClean="0"/>
              <a:t>/</a:t>
            </a:r>
            <a:r>
              <a:rPr lang="en-US" sz="1400" dirty="0" err="1" smtClean="0"/>
              <a:t>motd</a:t>
            </a:r>
            <a:r>
              <a:rPr lang="en-US" sz="1400" dirty="0" smtClean="0"/>
              <a:t>/</a:t>
            </a:r>
            <a:r>
              <a:rPr lang="en-US" sz="1400" dirty="0" err="1"/>
              <a:t>README.md</a:t>
            </a:r>
            <a:r>
              <a:rPr lang="en-US" sz="1400" dirty="0"/>
              <a:t>] action </a:t>
            </a:r>
            <a:r>
              <a:rPr lang="en-US" sz="1400" dirty="0" err="1"/>
              <a:t>create_if_missing</a:t>
            </a:r>
            <a:endParaRPr lang="en-US" sz="1400" dirty="0"/>
          </a:p>
          <a:p>
            <a:r>
              <a:rPr lang="en-US" sz="1400" dirty="0"/>
              <a:t>  ...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chef generate cookbook 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89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479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/home/chef/chef-repo/cookbooks/apache/.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new </a:t>
            </a:r>
            <a:r>
              <a:rPr lang="en-US" dirty="0" err="1" smtClean="0"/>
              <a:t>git</a:t>
            </a:r>
            <a:r>
              <a:rPr lang="en-US" dirty="0" smtClean="0"/>
              <a:t> repo for this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155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713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8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[master (root-commit) af2b629] initial apache recipe, does nothing</a:t>
            </a:r>
          </a:p>
          <a:p>
            <a:r>
              <a:rPr lang="en-US" dirty="0"/>
              <a:t> 6 files changed, 144 insertions(+), 0 deletions(-)</a:t>
            </a:r>
          </a:p>
          <a:p>
            <a:r>
              <a:rPr lang="en-US" dirty="0"/>
              <a:t> create mode 100644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 create mode 100644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create mode 100644 recipes/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initial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85000" lnSpcReduction="10000"/>
          </a:bodyPr>
          <a:lstStyle/>
          <a:p>
            <a:r>
              <a:rPr lang="en-US" dirty="0" err="1"/>
              <a:t>git</a:t>
            </a:r>
            <a:r>
              <a:rPr lang="en-US" dirty="0"/>
              <a:t> commit -m "initial </a:t>
            </a:r>
            <a:r>
              <a:rPr lang="en-US" dirty="0" err="1" smtClean="0"/>
              <a:t>motd</a:t>
            </a:r>
            <a:r>
              <a:rPr lang="en-US" dirty="0" smtClean="0"/>
              <a:t> cookbook"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17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your </a:t>
            </a:r>
            <a:r>
              <a:rPr lang="en-US" dirty="0" err="1" smtClean="0"/>
              <a:t>motd.rb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cat </a:t>
            </a:r>
            <a:r>
              <a:rPr lang="en-US" dirty="0" smtClean="0"/>
              <a:t>~/</a:t>
            </a:r>
            <a:r>
              <a:rPr lang="en-US" dirty="0" err="1" smtClean="0"/>
              <a:t>motd.rb</a:t>
            </a:r>
            <a:r>
              <a:rPr lang="en-US" dirty="0" smtClean="0"/>
              <a:t> &gt;</a:t>
            </a:r>
            <a:r>
              <a:rPr lang="en-US" dirty="0"/>
              <a:t>&gt; </a:t>
            </a:r>
            <a:r>
              <a:rPr lang="en-US" dirty="0" err="1" smtClean="0"/>
              <a:t>motd</a:t>
            </a:r>
            <a:r>
              <a:rPr lang="en-US" dirty="0" smtClean="0"/>
              <a:t>/recipes</a:t>
            </a:r>
            <a:r>
              <a:rPr lang="en-US" dirty="0"/>
              <a:t>/</a:t>
            </a:r>
            <a:r>
              <a:rPr lang="en-US" dirty="0" err="1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4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</a:t>
            </a:r>
            <a:r>
              <a:rPr lang="en-US" i="1" dirty="0" err="1" smtClean="0">
                <a:solidFill>
                  <a:srgbClr val="8F5902"/>
                </a:solidFill>
              </a:rPr>
              <a:t>motd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etc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motd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"0644"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motd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9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ll about Chef ... — Chef Docs.jpg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1015" b="-41015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resource should we use?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endParaRPr lang="en-US" dirty="0" smtClean="0"/>
          </a:p>
          <a:p>
            <a:r>
              <a:rPr lang="en-US" dirty="0" smtClean="0"/>
              <a:t>file</a:t>
            </a:r>
          </a:p>
          <a:p>
            <a:r>
              <a:rPr lang="en-US" dirty="0" err="1" smtClean="0"/>
              <a:t>remote_file</a:t>
            </a:r>
            <a:endParaRPr lang="en-US" dirty="0" smtClean="0"/>
          </a:p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Frame 2"/>
          <p:cNvSpPr/>
          <p:nvPr/>
        </p:nvSpPr>
        <p:spPr bwMode="auto">
          <a:xfrm>
            <a:off x="1677458" y="1963209"/>
            <a:ext cx="1333500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" name="Frame 3"/>
          <p:cNvSpPr/>
          <p:nvPr/>
        </p:nvSpPr>
        <p:spPr bwMode="auto">
          <a:xfrm>
            <a:off x="11093097" y="2009070"/>
            <a:ext cx="428625" cy="254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8219722" y="2559403"/>
            <a:ext cx="904875" cy="31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Frame 7"/>
          <p:cNvSpPr/>
          <p:nvPr/>
        </p:nvSpPr>
        <p:spPr bwMode="auto">
          <a:xfrm>
            <a:off x="1998486" y="2532944"/>
            <a:ext cx="1079500" cy="2857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8274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file stored in the cookbook contains the content of the file.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 err="1" smtClean="0"/>
              <a:t>motd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Berksfile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README.md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chefignore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b="1" dirty="0"/>
              <a:t>├── </a:t>
            </a:r>
            <a:r>
              <a:rPr lang="pt-BR" b="1" dirty="0" smtClean="0"/>
              <a:t>files</a:t>
            </a:r>
            <a:endParaRPr lang="pt-BR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b="1" dirty="0"/>
              <a:t>│   └── </a:t>
            </a:r>
            <a:r>
              <a:rPr lang="pt-BR" b="1" dirty="0" smtClean="0"/>
              <a:t>default</a:t>
            </a:r>
            <a:endParaRPr lang="pt-BR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b="1" dirty="0"/>
              <a:t>│       └── </a:t>
            </a:r>
            <a:r>
              <a:rPr lang="pt-BR" b="1" dirty="0" err="1" smtClean="0"/>
              <a:t>motd</a:t>
            </a:r>
            <a:endParaRPr lang="pt-BR" b="1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metadata.rb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├── </a:t>
            </a:r>
            <a:r>
              <a:rPr lang="pt-BR" dirty="0" err="1" smtClean="0"/>
              <a:t>recipes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pt-BR" dirty="0"/>
              <a:t>    └── </a:t>
            </a:r>
            <a:r>
              <a:rPr lang="pt-BR" dirty="0" err="1"/>
              <a:t>default.rb</a:t>
            </a: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pt-BR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9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content is described inline in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900" dirty="0">
                <a:solidFill>
                  <a:srgbClr val="000000"/>
                </a:solidFill>
              </a:rPr>
              <a:t>file </a:t>
            </a:r>
            <a:r>
              <a:rPr lang="en-US" sz="1900" dirty="0">
                <a:solidFill>
                  <a:srgbClr val="4E9A06"/>
                </a:solidFill>
              </a:rPr>
              <a:t>"/</a:t>
            </a:r>
            <a:r>
              <a:rPr lang="en-US" sz="1900" dirty="0" err="1">
                <a:solidFill>
                  <a:srgbClr val="4E9A06"/>
                </a:solidFill>
              </a:rPr>
              <a:t>etc</a:t>
            </a:r>
            <a:r>
              <a:rPr lang="en-US" sz="1900" dirty="0">
                <a:solidFill>
                  <a:srgbClr val="4E9A06"/>
                </a:solidFill>
              </a:rPr>
              <a:t>/</a:t>
            </a:r>
            <a:r>
              <a:rPr lang="en-US" sz="1900" dirty="0" err="1">
                <a:solidFill>
                  <a:srgbClr val="4E9A06"/>
                </a:solidFill>
              </a:rPr>
              <a:t>motd</a:t>
            </a:r>
            <a:r>
              <a:rPr lang="en-US" sz="1900" dirty="0">
                <a:solidFill>
                  <a:srgbClr val="4E9A06"/>
                </a:solidFill>
              </a:rPr>
              <a:t>" </a:t>
            </a:r>
            <a:r>
              <a:rPr lang="en-US" sz="19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900" dirty="0"/>
              <a:t>  </a:t>
            </a:r>
            <a:r>
              <a:rPr lang="en-US" sz="1900" b="1" dirty="0">
                <a:solidFill>
                  <a:srgbClr val="000000"/>
                </a:solidFill>
              </a:rPr>
              <a:t>content </a:t>
            </a:r>
            <a:r>
              <a:rPr lang="en-US" sz="1900" b="1" dirty="0">
                <a:solidFill>
                  <a:srgbClr val="4E9A06"/>
                </a:solidFill>
              </a:rPr>
              <a:t>"Property of COMPANY NAME"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action </a:t>
            </a:r>
            <a:r>
              <a:rPr lang="en-US" sz="19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mode </a:t>
            </a:r>
            <a:r>
              <a:rPr lang="en-US" sz="19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owner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dirty="0"/>
              <a:t>  </a:t>
            </a:r>
            <a:r>
              <a:rPr lang="en-US" sz="1900" dirty="0">
                <a:solidFill>
                  <a:srgbClr val="000000"/>
                </a:solidFill>
              </a:rPr>
              <a:t>group </a:t>
            </a:r>
            <a:r>
              <a:rPr lang="en-US" sz="19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19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42920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remote_file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file is stored in a remote location, such as on the web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file </a:t>
            </a:r>
            <a:r>
              <a:rPr lang="en-US" sz="2000" dirty="0">
                <a:solidFill>
                  <a:srgbClr val="4E9A06"/>
                </a:solidFill>
              </a:rPr>
              <a:t>"/</a:t>
            </a:r>
            <a:r>
              <a:rPr lang="en-US" sz="2000" dirty="0" err="1">
                <a:solidFill>
                  <a:srgbClr val="4E9A06"/>
                </a:solidFill>
              </a:rPr>
              <a:t>etc</a:t>
            </a:r>
            <a:r>
              <a:rPr lang="en-US" sz="2000" dirty="0">
                <a:solidFill>
                  <a:srgbClr val="4E9A06"/>
                </a:solidFill>
              </a:rPr>
              <a:t>/</a:t>
            </a:r>
            <a:r>
              <a:rPr lang="en-US" sz="2000" dirty="0" err="1">
                <a:solidFill>
                  <a:srgbClr val="4E9A06"/>
                </a:solidFill>
              </a:rPr>
              <a:t>motd</a:t>
            </a:r>
            <a:r>
              <a:rPr lang="en-US" sz="2000" dirty="0">
                <a:solidFill>
                  <a:srgbClr val="4E9A06"/>
                </a:solidFill>
              </a:rPr>
              <a:t>" </a:t>
            </a:r>
            <a:r>
              <a:rPr lang="en-US" sz="20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000" dirty="0"/>
              <a:t>  </a:t>
            </a:r>
            <a:r>
              <a:rPr lang="en-US" sz="2000" b="1" dirty="0" err="1" smtClean="0">
                <a:solidFill>
                  <a:srgbClr val="000000"/>
                </a:solidFill>
              </a:rPr>
              <a:t>url</a:t>
            </a:r>
            <a:r>
              <a:rPr lang="en-US" sz="2000" b="1" dirty="0" smtClean="0">
                <a:solidFill>
                  <a:srgbClr val="000000"/>
                </a:solidFill>
              </a:rPr>
              <a:t> </a:t>
            </a:r>
            <a:r>
              <a:rPr lang="en-US" sz="2000" b="1" dirty="0" smtClean="0">
                <a:solidFill>
                  <a:srgbClr val="4E9A06"/>
                </a:solidFill>
              </a:rPr>
              <a:t>"http://</a:t>
            </a:r>
            <a:r>
              <a:rPr lang="en-US" sz="2000" b="1" dirty="0" err="1" smtClean="0">
                <a:solidFill>
                  <a:srgbClr val="4E9A06"/>
                </a:solidFill>
              </a:rPr>
              <a:t>some.where.com</a:t>
            </a:r>
            <a:r>
              <a:rPr lang="en-US" sz="2000" b="1" dirty="0" smtClean="0">
                <a:solidFill>
                  <a:srgbClr val="4E9A06"/>
                </a:solidFill>
              </a:rPr>
              <a:t>/</a:t>
            </a:r>
            <a:r>
              <a:rPr lang="en-US" sz="2000" b="1" dirty="0" err="1" smtClean="0">
                <a:solidFill>
                  <a:srgbClr val="4E9A06"/>
                </a:solidFill>
              </a:rPr>
              <a:t>motd</a:t>
            </a:r>
            <a:r>
              <a:rPr lang="en-US" sz="2000" b="1" dirty="0" smtClean="0">
                <a:solidFill>
                  <a:srgbClr val="4E9A06"/>
                </a:solidFill>
              </a:rPr>
              <a:t>"</a:t>
            </a:r>
            <a:endParaRPr lang="en-US" sz="2000" b="1" dirty="0">
              <a:solidFill>
                <a:srgbClr val="4E9A06"/>
              </a:solidFill>
            </a:endParaRP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action </a:t>
            </a:r>
            <a:r>
              <a:rPr lang="en-US" sz="2000" dirty="0">
                <a:solidFill>
                  <a:srgbClr val="4E9A06"/>
                </a:solidFill>
              </a:rPr>
              <a:t>:create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mode </a:t>
            </a:r>
            <a:r>
              <a:rPr lang="en-US" sz="2000" dirty="0">
                <a:solidFill>
                  <a:srgbClr val="4E9A06"/>
                </a:solidFill>
              </a:rPr>
              <a:t>"0644"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owner </a:t>
            </a:r>
            <a:r>
              <a:rPr lang="en-US" sz="20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000000"/>
                </a:solidFill>
              </a:rPr>
              <a:t>group </a:t>
            </a:r>
            <a:r>
              <a:rPr lang="en-US" sz="2000" dirty="0">
                <a:solidFill>
                  <a:srgbClr val="4E9A06"/>
                </a:solidFill>
              </a:rPr>
              <a:t>"root"</a:t>
            </a:r>
          </a:p>
          <a:p>
            <a:r>
              <a:rPr lang="en-US" sz="2000" b="1" dirty="0">
                <a:solidFill>
                  <a:srgbClr val="204A87"/>
                </a:solidFill>
              </a:rPr>
              <a:t>end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548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template file is stored as part of the cookbook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pt-BR" sz="2000" dirty="0" err="1" smtClean="0">
                <a:solidFill>
                  <a:srgbClr val="3E4346"/>
                </a:solidFill>
              </a:rPr>
              <a:t>motd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>
                <a:solidFill>
                  <a:srgbClr val="3E4346"/>
                </a:solidFill>
              </a:rPr>
              <a:t>Berksfile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>
                <a:solidFill>
                  <a:srgbClr val="3E4346"/>
                </a:solidFill>
              </a:rPr>
              <a:t>README.md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>
                <a:solidFill>
                  <a:srgbClr val="3E4346"/>
                </a:solidFill>
              </a:rPr>
              <a:t>chefignore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 smtClean="0">
                <a:solidFill>
                  <a:srgbClr val="3E4346"/>
                </a:solidFill>
              </a:rPr>
              <a:t>├</a:t>
            </a:r>
            <a:r>
              <a:rPr lang="pt-BR" sz="2000" dirty="0">
                <a:solidFill>
                  <a:srgbClr val="3E4346"/>
                </a:solidFill>
              </a:rPr>
              <a:t>── </a:t>
            </a:r>
            <a:r>
              <a:rPr lang="pt-BR" sz="2000" dirty="0" err="1" smtClean="0">
                <a:solidFill>
                  <a:srgbClr val="3E4346"/>
                </a:solidFill>
              </a:rPr>
              <a:t>metadata.rb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>
                <a:solidFill>
                  <a:srgbClr val="3E4346"/>
                </a:solidFill>
              </a:rPr>
              <a:t>├── </a:t>
            </a:r>
            <a:r>
              <a:rPr lang="pt-BR" sz="2000" dirty="0" err="1" smtClean="0">
                <a:solidFill>
                  <a:srgbClr val="3E4346"/>
                </a:solidFill>
              </a:rPr>
              <a:t>recipes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dirty="0">
                <a:solidFill>
                  <a:srgbClr val="3E4346"/>
                </a:solidFill>
              </a:rPr>
              <a:t>│   └── </a:t>
            </a:r>
            <a:r>
              <a:rPr lang="pt-BR" sz="2000" dirty="0" err="1" smtClean="0">
                <a:solidFill>
                  <a:srgbClr val="3E4346"/>
                </a:solidFill>
              </a:rPr>
              <a:t>default.rb</a:t>
            </a:r>
            <a:endParaRPr lang="pt-BR" sz="2000" dirty="0">
              <a:solidFill>
                <a:srgbClr val="3E4346"/>
              </a:solidFill>
            </a:endParaRPr>
          </a:p>
          <a:p>
            <a:r>
              <a:rPr lang="pt-BR" sz="2000" b="1" dirty="0">
                <a:solidFill>
                  <a:srgbClr val="3E4346"/>
                </a:solidFill>
              </a:rPr>
              <a:t>└── </a:t>
            </a:r>
            <a:r>
              <a:rPr lang="pt-BR" sz="2000" b="1" dirty="0" err="1" smtClean="0">
                <a:solidFill>
                  <a:srgbClr val="3E4346"/>
                </a:solidFill>
              </a:rPr>
              <a:t>templates</a:t>
            </a:r>
            <a:endParaRPr lang="pt-BR" sz="2000" b="1" dirty="0">
              <a:solidFill>
                <a:srgbClr val="3E4346"/>
              </a:solidFill>
            </a:endParaRPr>
          </a:p>
          <a:p>
            <a:r>
              <a:rPr lang="pt-BR" sz="2000" b="1" dirty="0">
                <a:solidFill>
                  <a:srgbClr val="3E4346"/>
                </a:solidFill>
              </a:rPr>
              <a:t>    └── </a:t>
            </a:r>
            <a:r>
              <a:rPr lang="pt-BR" sz="2000" b="1" dirty="0" smtClean="0">
                <a:solidFill>
                  <a:srgbClr val="3E4346"/>
                </a:solidFill>
              </a:rPr>
              <a:t>default</a:t>
            </a:r>
            <a:endParaRPr lang="pt-BR" sz="2000" b="1" dirty="0">
              <a:solidFill>
                <a:srgbClr val="3E4346"/>
              </a:solidFill>
            </a:endParaRPr>
          </a:p>
          <a:p>
            <a:r>
              <a:rPr lang="pt-BR" sz="2000" b="1" dirty="0">
                <a:solidFill>
                  <a:srgbClr val="3E4346"/>
                </a:solidFill>
              </a:rPr>
              <a:t>        └── </a:t>
            </a:r>
            <a:r>
              <a:rPr lang="pt-BR" sz="2000" b="1" dirty="0" err="1">
                <a:solidFill>
                  <a:srgbClr val="3E4346"/>
                </a:solidFill>
              </a:rPr>
              <a:t>motd.erb</a:t>
            </a:r>
            <a:endParaRPr lang="pt-BR" sz="2000" b="1" dirty="0">
              <a:solidFill>
                <a:srgbClr val="3E4346"/>
              </a:solidFill>
            </a:endParaRPr>
          </a:p>
          <a:p>
            <a:endParaRPr lang="pt-BR" sz="2000" dirty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80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template file is stored as part of the cookbook and rendered to create the file.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1"/>
            <a:ext cx="5486400" cy="409222"/>
          </a:xfrm>
        </p:spPr>
        <p:txBody>
          <a:bodyPr>
            <a:normAutofit/>
          </a:bodyPr>
          <a:lstStyle/>
          <a:p>
            <a:r>
              <a:rPr lang="en-US" sz="2000" b="1" dirty="0" err="1" smtClean="0">
                <a:solidFill>
                  <a:srgbClr val="3E4346"/>
                </a:solidFill>
              </a:rPr>
              <a:t>motd</a:t>
            </a:r>
            <a:r>
              <a:rPr lang="en-US" sz="2000" b="1" dirty="0" smtClean="0">
                <a:solidFill>
                  <a:srgbClr val="3E4346"/>
                </a:solidFill>
              </a:rPr>
              <a:t>/templates/default/</a:t>
            </a:r>
            <a:r>
              <a:rPr lang="en-US" sz="2000" b="1" dirty="0" err="1" smtClean="0">
                <a:solidFill>
                  <a:srgbClr val="3E4346"/>
                </a:solidFill>
              </a:rPr>
              <a:t>motd.erb</a:t>
            </a:r>
            <a:endParaRPr lang="en-US" sz="2000" b="1" dirty="0">
              <a:solidFill>
                <a:srgbClr val="3E4346"/>
              </a:solidFill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white">
          <a:xfrm>
            <a:off x="6178522" y="1735668"/>
            <a:ext cx="5486400" cy="466231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solidFill>
                  <a:srgbClr val="3E4346"/>
                </a:solidFill>
              </a:rPr>
              <a:t>Property of &lt;%= @company_name %&gt;</a:t>
            </a:r>
            <a:endParaRPr lang="en-US" sz="2000" dirty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26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resource should we use?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cookbook_file</a:t>
            </a:r>
            <a:r>
              <a:rPr lang="en-US" dirty="0" smtClean="0"/>
              <a:t> – static file, within the cookbook</a:t>
            </a:r>
          </a:p>
          <a:p>
            <a:r>
              <a:rPr lang="en-US" dirty="0" smtClean="0"/>
              <a:t>file – content managed inline</a:t>
            </a:r>
          </a:p>
          <a:p>
            <a:r>
              <a:rPr lang="en-US" dirty="0" err="1" smtClean="0"/>
              <a:t>remote_file</a:t>
            </a:r>
            <a:r>
              <a:rPr lang="en-US" dirty="0" smtClean="0"/>
              <a:t> – static file, obtained from a URL</a:t>
            </a:r>
          </a:p>
          <a:p>
            <a:r>
              <a:rPr lang="en-US" dirty="0" smtClean="0"/>
              <a:t>template – dynamic content based on ERB template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6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Overview of Chef</a:t>
            </a:r>
          </a:p>
          <a:p>
            <a:r>
              <a:rPr lang="en-US" dirty="0"/>
              <a:t>Resources</a:t>
            </a:r>
          </a:p>
          <a:p>
            <a:r>
              <a:rPr lang="en-US" dirty="0" smtClean="0"/>
              <a:t>Describing Policies</a:t>
            </a:r>
            <a:endParaRPr lang="en-US" dirty="0"/>
          </a:p>
          <a:p>
            <a:r>
              <a:rPr lang="en-US" dirty="0" smtClean="0"/>
              <a:t>A Sandbox for testing</a:t>
            </a:r>
            <a:endParaRPr lang="en-US" dirty="0"/>
          </a:p>
          <a:p>
            <a:r>
              <a:rPr lang="en-US" dirty="0" smtClean="0"/>
              <a:t>Verifying node state</a:t>
            </a:r>
            <a:endParaRPr lang="en-US" dirty="0"/>
          </a:p>
          <a:p>
            <a:r>
              <a:rPr lang="en-US" dirty="0" smtClean="0"/>
              <a:t>Even faster feedback</a:t>
            </a:r>
            <a:endParaRPr lang="en-US" dirty="0"/>
          </a:p>
          <a:p>
            <a:r>
              <a:rPr lang="en-US" dirty="0" smtClean="0"/>
              <a:t>Clean code</a:t>
            </a:r>
          </a:p>
          <a:p>
            <a:r>
              <a:rPr lang="en-US" dirty="0" smtClean="0"/>
              <a:t>Wrap </a:t>
            </a:r>
            <a:r>
              <a:rPr lang="en-US" dirty="0"/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120934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stored as part of our cookbook</a:t>
            </a:r>
          </a:p>
        </p:txBody>
      </p:sp>
    </p:spTree>
    <p:extLst>
      <p:ext uri="{BB962C8B-B14F-4D97-AF65-F5344CB8AC3E}">
        <p14:creationId xmlns:p14="http://schemas.microsoft.com/office/powerpoint/2010/main" val="424930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recipe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Cookbook Name:: </a:t>
            </a:r>
            <a:r>
              <a:rPr lang="en-US" i="1" dirty="0" err="1" smtClean="0">
                <a:solidFill>
                  <a:srgbClr val="8F5902"/>
                </a:solidFill>
              </a:rPr>
              <a:t>motd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i="1" dirty="0">
                <a:solidFill>
                  <a:srgbClr val="8F5902"/>
                </a:solidFill>
              </a:rPr>
              <a:t># Recipe:: default</a:t>
            </a:r>
          </a:p>
          <a:p>
            <a:r>
              <a:rPr lang="en-US" i="1" dirty="0">
                <a:solidFill>
                  <a:srgbClr val="8F5902"/>
                </a:solidFill>
              </a:rPr>
              <a:t>#</a:t>
            </a:r>
          </a:p>
          <a:p>
            <a:r>
              <a:rPr lang="en-US" i="1" dirty="0">
                <a:solidFill>
                  <a:srgbClr val="8F5902"/>
                </a:solidFill>
              </a:rPr>
              <a:t># Copyright (c) 2014 The Authors, All Rights Reserved.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template </a:t>
            </a:r>
            <a:r>
              <a:rPr lang="en-US" dirty="0" smtClean="0">
                <a:solidFill>
                  <a:srgbClr val="4E9A06"/>
                </a:solidFill>
              </a:rPr>
              <a:t>”/</a:t>
            </a:r>
            <a:r>
              <a:rPr lang="en-US" dirty="0" err="1" smtClean="0">
                <a:solidFill>
                  <a:srgbClr val="4E9A06"/>
                </a:solidFill>
              </a:rPr>
              <a:t>etc</a:t>
            </a:r>
            <a:r>
              <a:rPr lang="en-US" dirty="0" smtClean="0">
                <a:solidFill>
                  <a:srgbClr val="4E9A06"/>
                </a:solidFill>
              </a:rPr>
              <a:t>/</a:t>
            </a:r>
            <a:r>
              <a:rPr lang="en-US" dirty="0" err="1" smtClean="0">
                <a:solidFill>
                  <a:srgbClr val="4E9A06"/>
                </a:solidFill>
              </a:rPr>
              <a:t>motd</a:t>
            </a:r>
            <a:r>
              <a:rPr lang="en-US" dirty="0" smtClean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 smtClean="0">
                <a:solidFill>
                  <a:srgbClr val="000000"/>
                </a:solidFill>
              </a:rPr>
              <a:t>source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motd.erb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 smtClean="0">
                <a:solidFill>
                  <a:srgbClr val="4E9A06"/>
                </a:solidFill>
              </a:rPr>
              <a:t>”0644"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 smtClean="0">
                <a:solidFill>
                  <a:srgbClr val="4E9A06"/>
                </a:solidFill>
              </a:rPr>
              <a:t>"root"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 smtClean="0">
                <a:solidFill>
                  <a:srgbClr val="4E9A06"/>
                </a:solidFill>
              </a:rPr>
              <a:t>"root"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~/chef-repo/</a:t>
            </a:r>
            <a:r>
              <a:rPr lang="en-US" dirty="0" err="1" smtClean="0"/>
              <a:t>motd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17149" y="4095880"/>
            <a:ext cx="2849976" cy="364995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16091" y="4872697"/>
            <a:ext cx="2849976" cy="105397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5633" y="5984875"/>
            <a:ext cx="681450" cy="247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79740" y="3724275"/>
            <a:ext cx="2714509" cy="329142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33514" y="1915583"/>
            <a:ext cx="9848735" cy="179281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024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Usage: chef generate template [path/to/cookbook]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to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    -I, --license LICENSE            </a:t>
            </a:r>
            <a:r>
              <a:rPr lang="en-US" dirty="0" err="1"/>
              <a:t>all_rights</a:t>
            </a:r>
            <a:r>
              <a:rPr lang="en-US" dirty="0"/>
              <a:t>, apache2, </a:t>
            </a:r>
            <a:r>
              <a:rPr lang="en-US" dirty="0" err="1"/>
              <a:t>mit</a:t>
            </a:r>
            <a:r>
              <a:rPr lang="en-US" dirty="0"/>
              <a:t>, gplv2, gplv3 - defaults to </a:t>
            </a:r>
            <a:r>
              <a:rPr lang="en-US" dirty="0" err="1"/>
              <a:t>all_rights</a:t>
            </a:r>
            <a:endParaRPr lang="en-US" dirty="0"/>
          </a:p>
          <a:p>
            <a:r>
              <a:rPr lang="en-US" dirty="0"/>
              <a:t>    -s, --source SOURCE_FILE         Copy content from SOURCE_FILE</a:t>
            </a:r>
          </a:p>
          <a:p>
            <a:r>
              <a:rPr lang="en-US" dirty="0"/>
              <a:t>    -g GENERATOR_COOKBOOK_PATH,      Use GENERATOR_COOKBOOK_PATH for the </a:t>
            </a:r>
            <a:r>
              <a:rPr lang="en-US" dirty="0" err="1"/>
              <a:t>code_generator</a:t>
            </a:r>
            <a:r>
              <a:rPr lang="en-US" dirty="0"/>
              <a:t> cookbook</a:t>
            </a:r>
          </a:p>
          <a:p>
            <a:r>
              <a:rPr lang="en-US" dirty="0"/>
              <a:t>        --generator-cookbook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ERB template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template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4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</a:t>
            </a:r>
            <a:r>
              <a:rPr lang="en-US" dirty="0" err="1" smtClean="0"/>
              <a:t>motd</a:t>
            </a:r>
            <a:r>
              <a:rPr lang="en-US" dirty="0" smtClean="0"/>
              <a:t>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8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::template</a:t>
            </a:r>
          </a:p>
          <a:p>
            <a:r>
              <a:rPr lang="en-US" dirty="0"/>
              <a:t>  * directory[././templates/default] action create</a:t>
            </a:r>
          </a:p>
          <a:p>
            <a:r>
              <a:rPr lang="en-US" dirty="0"/>
              <a:t>    - create new directory ././templates/default</a:t>
            </a:r>
          </a:p>
          <a:p>
            <a:r>
              <a:rPr lang="en-US" dirty="0"/>
              <a:t>  * file[././templates/default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r>
              <a:rPr lang="en-US" dirty="0"/>
              <a:t>] action create</a:t>
            </a:r>
          </a:p>
          <a:p>
            <a:r>
              <a:rPr lang="en-US" dirty="0"/>
              <a:t>    - create new file 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endParaRPr lang="en-US" dirty="0"/>
          </a:p>
          <a:p>
            <a:r>
              <a:rPr lang="en-US" dirty="0"/>
              <a:t>    - update content in file ././templates/default</a:t>
            </a:r>
            <a:r>
              <a:rPr lang="en-US" dirty="0" smtClean="0"/>
              <a:t>/</a:t>
            </a:r>
            <a:r>
              <a:rPr lang="en-US" dirty="0" err="1" smtClean="0"/>
              <a:t>motd.erb</a:t>
            </a:r>
            <a:r>
              <a:rPr lang="en-US" dirty="0" smtClean="0"/>
              <a:t> </a:t>
            </a:r>
            <a:r>
              <a:rPr lang="en-US" dirty="0"/>
              <a:t>from none to 315f5b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ERB template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7500" lnSpcReduction="20000"/>
          </a:bodyPr>
          <a:lstStyle/>
          <a:p>
            <a:r>
              <a:rPr lang="en-US" dirty="0"/>
              <a:t>chef generate template . </a:t>
            </a:r>
            <a:r>
              <a:rPr lang="en-US" dirty="0" err="1" smtClean="0"/>
              <a:t>motd</a:t>
            </a:r>
            <a:r>
              <a:rPr lang="en-US" dirty="0" smtClean="0"/>
              <a:t> -</a:t>
            </a:r>
            <a:r>
              <a:rPr lang="en-US" dirty="0"/>
              <a:t>s 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68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template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8F5902"/>
                </a:solidFill>
              </a:rPr>
              <a:t>Property of COMPANY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motd</a:t>
            </a:r>
            <a:r>
              <a:rPr lang="en-US" dirty="0" smtClean="0"/>
              <a:t>/templates/default/</a:t>
            </a:r>
            <a:r>
              <a:rPr lang="en-US" dirty="0" err="1" smtClean="0"/>
              <a:t>motd.erb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58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does not understand cookbooks, only resources and recipes</a:t>
            </a:r>
          </a:p>
          <a:p>
            <a:r>
              <a:rPr lang="en-US" dirty="0" smtClean="0"/>
              <a:t>We cannot use chef-apply to apply the policy stored in our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1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</a:t>
            </a:r>
            <a:r>
              <a:rPr lang="en-US" dirty="0"/>
              <a:t>is an </a:t>
            </a:r>
            <a:r>
              <a:rPr lang="en-US" dirty="0" smtClean="0"/>
              <a:t>executable</a:t>
            </a:r>
            <a:endParaRPr lang="en-US" dirty="0"/>
          </a:p>
          <a:p>
            <a:pPr lvl="1"/>
            <a:r>
              <a:rPr lang="en-US" dirty="0" smtClean="0"/>
              <a:t>performs all actions required to bring the node into the desired state</a:t>
            </a:r>
          </a:p>
          <a:p>
            <a:pPr lvl="1"/>
            <a:r>
              <a:rPr lang="en-US" dirty="0" smtClean="0"/>
              <a:t>typically run on a regular basis</a:t>
            </a:r>
          </a:p>
          <a:p>
            <a:pPr lvl="2"/>
            <a:r>
              <a:rPr lang="en-US" dirty="0" smtClean="0"/>
              <a:t>daemon</a:t>
            </a:r>
          </a:p>
          <a:p>
            <a:pPr lvl="2"/>
            <a:r>
              <a:rPr lang="en-US" dirty="0" err="1" smtClean="0"/>
              <a:t>cron</a:t>
            </a:r>
            <a:endParaRPr lang="en-US" dirty="0" smtClean="0"/>
          </a:p>
          <a:p>
            <a:pPr lvl="2"/>
            <a:r>
              <a:rPr lang="en-US" dirty="0" smtClean="0"/>
              <a:t>Windows service</a:t>
            </a:r>
            <a:endParaRPr lang="en-US" dirty="0"/>
          </a:p>
          <a:p>
            <a:r>
              <a:rPr lang="en-US" dirty="0" smtClean="0"/>
              <a:t>Included </a:t>
            </a:r>
            <a:r>
              <a:rPr lang="en-US" dirty="0"/>
              <a:t>with </a:t>
            </a:r>
            <a:r>
              <a:rPr lang="en-US" dirty="0" err="1" smtClean="0"/>
              <a:t>ChefDK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9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7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Breaks!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will take breaks as often as we need them</a:t>
            </a:r>
          </a:p>
          <a:p>
            <a:r>
              <a:rPr lang="en-US" dirty="0" smtClean="0"/>
              <a:t>We will break for lunch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0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repeatedly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</a:t>
            </a:r>
            <a:r>
              <a:rPr lang="en-US" dirty="0"/>
              <a:t>repeatedly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6011334" y="36830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</a:t>
            </a:r>
            <a:r>
              <a:rPr lang="en-US" dirty="0"/>
              <a:t>repeatedly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6011334" y="36830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764" y="5096933"/>
            <a:ext cx="990600" cy="11176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15" idx="6"/>
          </p:cNvCxnSpPr>
          <p:nvPr/>
        </p:nvCxnSpPr>
        <p:spPr>
          <a:xfrm>
            <a:off x="8322734" y="4120006"/>
            <a:ext cx="2342443" cy="1239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755618">
            <a:off x="8238066" y="4371624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20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 </a:t>
            </a:r>
            <a:r>
              <a:rPr lang="en-US" dirty="0"/>
              <a:t>repeatedly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364" y="2700867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2985912" y="1732406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2878666" y="1975558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046110" y="3273778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10555" y="2779891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810954" y="46679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15" name="Oval Callout 14"/>
          <p:cNvSpPr/>
          <p:nvPr/>
        </p:nvSpPr>
        <p:spPr bwMode="auto">
          <a:xfrm>
            <a:off x="6011334" y="36830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764" y="5096933"/>
            <a:ext cx="990600" cy="1117600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stCxn id="15" idx="6"/>
          </p:cNvCxnSpPr>
          <p:nvPr/>
        </p:nvCxnSpPr>
        <p:spPr>
          <a:xfrm>
            <a:off x="8322734" y="4120006"/>
            <a:ext cx="2342443" cy="1239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1755618">
            <a:off x="8238066" y="4371624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7377288" y="5754511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969955" y="5175957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74132" y="2280356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674512" y="1295400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4162777" y="987777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684888" y="959555"/>
            <a:ext cx="14111" cy="5926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4684888" y="1524000"/>
            <a:ext cx="310445" cy="282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9522177" y="3383844"/>
            <a:ext cx="1100667" cy="1100667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33" name="Straight Arrow Connector 32"/>
          <p:cNvCxnSpPr>
            <a:endCxn id="32" idx="4"/>
          </p:cNvCxnSpPr>
          <p:nvPr/>
        </p:nvCxnSpPr>
        <p:spPr>
          <a:xfrm>
            <a:off x="10044288" y="3948290"/>
            <a:ext cx="28223" cy="5362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044288" y="3948289"/>
            <a:ext cx="285045" cy="592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modes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 conjunction with a Chef Server</a:t>
            </a:r>
          </a:p>
          <a:p>
            <a:r>
              <a:rPr lang="en-US" dirty="0" smtClean="0"/>
              <a:t>Local mode (no Chef Server)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184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privileges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Usually run with elevated privileges</a:t>
            </a:r>
          </a:p>
          <a:p>
            <a:pPr lvl="1"/>
            <a:r>
              <a:rPr lang="en-US" dirty="0" smtClean="0"/>
              <a:t>root</a:t>
            </a:r>
          </a:p>
          <a:p>
            <a:pPr lvl="1"/>
            <a:r>
              <a:rPr lang="en-US" dirty="0" err="1" smtClean="0"/>
              <a:t>sudo</a:t>
            </a:r>
            <a:endParaRPr lang="en-US" dirty="0" smtClean="0"/>
          </a:p>
          <a:p>
            <a:pPr lvl="1"/>
            <a:r>
              <a:rPr lang="en-US" dirty="0" smtClean="0"/>
              <a:t>Administrator</a:t>
            </a:r>
          </a:p>
          <a:p>
            <a:r>
              <a:rPr lang="en-US" dirty="0" smtClean="0"/>
              <a:t>Can run as a normal 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2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recipe using chef-client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61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[2014-12-02T15:13:21+00:00]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11.18.0.rc.1</a:t>
            </a:r>
          </a:p>
          <a:p>
            <a:r>
              <a:rPr lang="en-US" dirty="0"/>
              <a:t>resolving cookbooks for run list: ["</a:t>
            </a:r>
            <a:r>
              <a:rPr lang="en-US" dirty="0" err="1"/>
              <a:t>motd</a:t>
            </a:r>
            <a:r>
              <a:rPr lang="en-US" dirty="0"/>
              <a:t>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err="1"/>
              <a:t>motd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1 resources</a:t>
            </a:r>
          </a:p>
          <a:p>
            <a:r>
              <a:rPr lang="en-US" dirty="0"/>
              <a:t>Recipe: </a:t>
            </a:r>
            <a:r>
              <a:rPr lang="en-US" dirty="0" err="1"/>
              <a:t>motd</a:t>
            </a:r>
            <a:r>
              <a:rPr lang="en-US" dirty="0"/>
              <a:t>::default</a:t>
            </a:r>
          </a:p>
          <a:p>
            <a:r>
              <a:rPr lang="en-US" dirty="0"/>
              <a:t>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 from 4fe2f6 to e989a4</a:t>
            </a:r>
          </a:p>
          <a:p>
            <a:r>
              <a:rPr lang="en-US" dirty="0"/>
              <a:t>    (no diff)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1/1 resources updated in 3.346092479 seconds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recipe using chef-client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--local-mode -r "recipe</a:t>
            </a:r>
            <a:r>
              <a:rPr lang="en-US" dirty="0" smtClean="0"/>
              <a:t>[</a:t>
            </a:r>
            <a:r>
              <a:rPr lang="en-US" dirty="0" err="1" smtClean="0"/>
              <a:t>motd</a:t>
            </a:r>
            <a:r>
              <a:rPr lang="en-US" dirty="0" smtClean="0"/>
              <a:t>]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8171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r>
              <a:rPr lang="en-US" sz="3600" dirty="0" smtClean="0"/>
              <a:t>Vagrant &amp; Virtual Box</a:t>
            </a:r>
          </a:p>
          <a:p>
            <a:r>
              <a:rPr lang="en-US" sz="3600" dirty="0" err="1" smtClean="0"/>
              <a:t>git</a:t>
            </a:r>
            <a:endParaRPr lang="en-US" sz="3600" dirty="0" smtClean="0"/>
          </a:p>
          <a:p>
            <a:r>
              <a:rPr lang="en-US" sz="3600" dirty="0" smtClean="0"/>
              <a:t>Chef Development Kit</a:t>
            </a:r>
          </a:p>
          <a:p>
            <a:endParaRPr lang="en-US" sz="3600" dirty="0"/>
          </a:p>
          <a:p>
            <a:r>
              <a:rPr lang="en-US" sz="3600" dirty="0" smtClean="0"/>
              <a:t>Vagrant .box file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7882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chef-client applying policies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8809" y="2602089"/>
            <a:ext cx="990600" cy="11176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23" idx="6"/>
          </p:cNvCxnSpPr>
          <p:nvPr/>
        </p:nvCxnSpPr>
        <p:spPr>
          <a:xfrm>
            <a:off x="4820357" y="1633628"/>
            <a:ext cx="2319865" cy="1230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755618">
            <a:off x="4713111" y="1876780"/>
            <a:ext cx="253184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 smtClean="0">
                <a:solidFill>
                  <a:schemeClr val="accent3">
                    <a:lumMod val="50000"/>
                  </a:schemeClr>
                </a:solidFill>
              </a:rPr>
              <a:t>What policy should I follow?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880555" y="3175000"/>
            <a:ext cx="3245556" cy="423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45000" y="2681113"/>
            <a:ext cx="2168462" cy="1107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Test &amp; Repair</a:t>
            </a:r>
          </a:p>
          <a:p>
            <a:pPr algn="ctr"/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Apply the policy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2308577" y="2181578"/>
            <a:ext cx="1495778" cy="1495778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4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Node</a:t>
            </a:r>
          </a:p>
        </p:txBody>
      </p:sp>
      <p:sp>
        <p:nvSpPr>
          <p:cNvPr id="23" name="Oval Callout 22"/>
          <p:cNvSpPr/>
          <p:nvPr/>
        </p:nvSpPr>
        <p:spPr bwMode="auto">
          <a:xfrm>
            <a:off x="2508957" y="1196622"/>
            <a:ext cx="2311400" cy="874012"/>
          </a:xfrm>
          <a:prstGeom prst="wedgeEllipseCallout">
            <a:avLst/>
          </a:prstGeom>
          <a:noFill/>
          <a:ln w="254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solidFill>
                  <a:srgbClr val="3E4346"/>
                </a:solidFill>
              </a:rPr>
              <a:t>chef-client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071556" y="2921001"/>
            <a:ext cx="22163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motd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30400" y="3793068"/>
            <a:ext cx="221635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recipe[</a:t>
            </a:r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motd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9771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Lab 4 – Manage Data &amp; Policy Separately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 Create a chef-repo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 Create a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32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Separating data from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Storing the file’s content directly in the recipe feels wrong</a:t>
            </a:r>
          </a:p>
          <a:p>
            <a:r>
              <a:rPr lang="en-US" dirty="0" smtClean="0"/>
              <a:t>We can manage that content separately using a different resource</a:t>
            </a:r>
          </a:p>
          <a:p>
            <a:pPr lvl="1"/>
            <a:r>
              <a:rPr lang="en-US" dirty="0" err="1" smtClean="0"/>
              <a:t>cookbook_file</a:t>
            </a:r>
            <a:endParaRPr lang="en-US" dirty="0" smtClean="0"/>
          </a:p>
          <a:p>
            <a:pPr lvl="1"/>
            <a:r>
              <a:rPr lang="en-US" dirty="0" err="1"/>
              <a:t>remote_file</a:t>
            </a:r>
            <a:endParaRPr lang="en-US" dirty="0"/>
          </a:p>
          <a:p>
            <a:pPr lvl="1"/>
            <a:r>
              <a:rPr lang="en-US" dirty="0" smtClean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12230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resource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An ERB template that is used to generate files based on the variables and logic contained within the template.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12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contents of </a:t>
            </a:r>
            <a:r>
              <a:rPr lang="en-US" dirty="0" err="1" smtClean="0"/>
              <a:t>motd</a:t>
            </a:r>
            <a:r>
              <a:rPr lang="en-US" dirty="0" smtClean="0"/>
              <a:t> should be pulled from a file in an s3 bucket?</a:t>
            </a:r>
          </a:p>
          <a:p>
            <a:r>
              <a:rPr lang="en-US" dirty="0"/>
              <a:t>The </a:t>
            </a:r>
            <a:r>
              <a:rPr lang="en-US" dirty="0" err="1" smtClean="0"/>
              <a:t>motd</a:t>
            </a:r>
            <a:r>
              <a:rPr lang="en-US" dirty="0" smtClean="0"/>
              <a:t> </a:t>
            </a:r>
            <a:r>
              <a:rPr lang="en-US" dirty="0"/>
              <a:t>file should have variable content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3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5 – Manage </a:t>
            </a:r>
            <a:r>
              <a:rPr lang="en-US" dirty="0" err="1" smtClean="0"/>
              <a:t>ntp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Create a cookbook that will manage </a:t>
            </a:r>
            <a:r>
              <a:rPr lang="en-US" dirty="0" err="1" smtClean="0"/>
              <a:t>ntp</a:t>
            </a:r>
            <a:endParaRPr lang="en-US" dirty="0" smtClean="0"/>
          </a:p>
          <a:p>
            <a:r>
              <a:rPr lang="en-US" dirty="0" smtClean="0"/>
              <a:t>Use a template to manage 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ntp.conf</a:t>
            </a:r>
            <a:endParaRPr lang="en-US" dirty="0" smtClean="0"/>
          </a:p>
          <a:p>
            <a:r>
              <a:rPr lang="en-US" dirty="0" smtClean="0"/>
              <a:t>Initially, the file’s content needn’t change from the defaults</a:t>
            </a:r>
          </a:p>
          <a:p>
            <a:endParaRPr lang="en-US" dirty="0"/>
          </a:p>
          <a:p>
            <a:r>
              <a:rPr lang="en-US" dirty="0" smtClean="0"/>
              <a:t>Packages for </a:t>
            </a:r>
            <a:r>
              <a:rPr lang="en-US" dirty="0" err="1" smtClean="0"/>
              <a:t>ntp</a:t>
            </a:r>
            <a:r>
              <a:rPr lang="en-US" dirty="0" smtClean="0"/>
              <a:t> on </a:t>
            </a:r>
            <a:r>
              <a:rPr lang="en-US" dirty="0" err="1" smtClean="0"/>
              <a:t>CentOS</a:t>
            </a:r>
            <a:r>
              <a:rPr lang="en-US" dirty="0" smtClean="0"/>
              <a:t> are</a:t>
            </a:r>
            <a:endParaRPr lang="en-US" dirty="0"/>
          </a:p>
          <a:p>
            <a:pPr lvl="1"/>
            <a:r>
              <a:rPr lang="en-US" dirty="0" err="1" smtClean="0"/>
              <a:t>ntp</a:t>
            </a:r>
            <a:endParaRPr lang="en-US" dirty="0" smtClean="0"/>
          </a:p>
          <a:p>
            <a:pPr lvl="1"/>
            <a:r>
              <a:rPr lang="en-US" dirty="0" err="1" smtClean="0"/>
              <a:t>ntpdate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573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Describing Policies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relationship between resource, recipes, and cookbooks?</a:t>
            </a:r>
          </a:p>
          <a:p>
            <a:r>
              <a:rPr lang="en-US" dirty="0" smtClean="0"/>
              <a:t>What types of files might you find in a cookbook?</a:t>
            </a:r>
          </a:p>
          <a:p>
            <a:r>
              <a:rPr lang="en-US" dirty="0" smtClean="0"/>
              <a:t>Where is the version of a cookbook specified?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08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Policies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77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Sandbox for 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83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process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policy</a:t>
            </a:r>
          </a:p>
          <a:p>
            <a:r>
              <a:rPr lang="en-US" dirty="0" smtClean="0"/>
              <a:t>Apply policy</a:t>
            </a:r>
          </a:p>
          <a:p>
            <a:r>
              <a:rPr lang="en-US" dirty="0" smtClean="0"/>
              <a:t>Verify policy</a:t>
            </a:r>
          </a:p>
          <a:p>
            <a:endParaRPr lang="en-US" dirty="0"/>
          </a:p>
          <a:p>
            <a:r>
              <a:rPr lang="en-US" dirty="0" smtClean="0"/>
              <a:t>Not bad for the simple case, will quickly get untenable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347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Slides, Code, Questions, etc.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800" dirty="0" err="1" smtClean="0"/>
              <a:t>github.com</a:t>
            </a:r>
            <a:r>
              <a:rPr lang="en-US" sz="3800" dirty="0"/>
              <a:t>/</a:t>
            </a:r>
            <a:r>
              <a:rPr lang="en-US" sz="3800" dirty="0" err="1"/>
              <a:t>nathenharvey</a:t>
            </a:r>
            <a:r>
              <a:rPr lang="en-US" sz="3800" dirty="0"/>
              <a:t>/chef-gilt-</a:t>
            </a:r>
            <a:r>
              <a:rPr lang="en-US" sz="3800" dirty="0" smtClean="0"/>
              <a:t>2014</a:t>
            </a:r>
          </a:p>
          <a:p>
            <a:endParaRPr lang="en-US" sz="3800" dirty="0"/>
          </a:p>
          <a:p>
            <a:r>
              <a:rPr lang="en-US" sz="3800" dirty="0" smtClean="0"/>
              <a:t>Slides are available now (subject to change)</a:t>
            </a:r>
          </a:p>
          <a:p>
            <a:r>
              <a:rPr lang="en-US" sz="3800" dirty="0" smtClean="0"/>
              <a:t>Code will be added as we go</a:t>
            </a:r>
          </a:p>
        </p:txBody>
      </p:sp>
    </p:spTree>
    <p:extLst>
      <p:ext uri="{BB962C8B-B14F-4D97-AF65-F5344CB8AC3E}">
        <p14:creationId xmlns:p14="http://schemas.microsoft.com/office/powerpoint/2010/main" val="192466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Faster Feedback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Speed-up the feedback loops with automated testing.</a:t>
            </a:r>
          </a:p>
          <a:p>
            <a:r>
              <a:rPr lang="en-US" dirty="0" smtClean="0"/>
              <a:t>Have confidence in your changes before you run them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28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pedantries of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Unit testing</a:t>
            </a:r>
          </a:p>
          <a:p>
            <a:r>
              <a:rPr lang="en-US" dirty="0" smtClean="0"/>
              <a:t>Integration testing</a:t>
            </a:r>
          </a:p>
          <a:p>
            <a:r>
              <a:rPr lang="en-US" dirty="0" smtClean="0"/>
              <a:t>Acceptance testing</a:t>
            </a:r>
          </a:p>
          <a:p>
            <a:r>
              <a:rPr lang="en-US" dirty="0" smtClean="0"/>
              <a:t>Functional testing</a:t>
            </a:r>
          </a:p>
          <a:p>
            <a:r>
              <a:rPr lang="en-US" dirty="0" smtClean="0"/>
              <a:t>Regression testing</a:t>
            </a:r>
          </a:p>
          <a:p>
            <a:r>
              <a:rPr lang="en-US" dirty="0" smtClean="0"/>
              <a:t>Smoke testing</a:t>
            </a:r>
          </a:p>
          <a:p>
            <a:r>
              <a:rPr lang="en-US" dirty="0" smtClean="0"/>
              <a:t>Load testing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62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 our style guide?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02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Test-driving infrastructure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are going to use a relatively simple scenario</a:t>
            </a:r>
          </a:p>
          <a:p>
            <a:r>
              <a:rPr lang="en-US" dirty="0" smtClean="0"/>
              <a:t>We are going to explore many facets of testing</a:t>
            </a:r>
          </a:p>
          <a:p>
            <a:r>
              <a:rPr lang="en-US" dirty="0" smtClean="0"/>
              <a:t>We are going to follow a test-first, test-driven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3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Scenario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want a custom home page available on the web.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03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6 – Create a Sandbox Environment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Applying recipes directly to our workstation is akin to making changes directly in production.  We should NOT do that!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We have an isolated environment to verify the success status of a chef-client 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1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7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directory[/home/chef/chef-repo/cookbooks/apache] action create</a:t>
            </a:r>
          </a:p>
          <a:p>
            <a:r>
              <a:rPr lang="en-US" dirty="0"/>
              <a:t>    - create new directory /home/chef/chef-repo/cookbooks/apache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template[/home/chef/chef-repo/cookbooks/apache/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/home/chef/chef-repo/cookbooks/apache/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/home/chef/chef-repo/cookbooks/apache/</a:t>
            </a:r>
            <a:r>
              <a:rPr lang="en-US" dirty="0" err="1"/>
              <a:t>metadata.rb</a:t>
            </a:r>
            <a:r>
              <a:rPr lang="en-US" dirty="0"/>
              <a:t> from none to 4c0e2d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template[/home/chef/chef-repo/cookbooks/apache/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/home/chef/chef-repo/cookbooks/apache/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/home/chef/chef-repo/cookbooks/apache/</a:t>
            </a:r>
            <a:r>
              <a:rPr lang="en-US" dirty="0" err="1"/>
              <a:t>README.md</a:t>
            </a:r>
            <a:r>
              <a:rPr lang="en-US" dirty="0"/>
              <a:t> from none to 5c3d3a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[/home/chef/chef-repo/cookbooks/apache/</a:t>
            </a:r>
            <a:r>
              <a:rPr lang="en-US" dirty="0" err="1"/>
              <a:t>chefignore</a:t>
            </a:r>
            <a:r>
              <a:rPr lang="en-US" dirty="0"/>
              <a:t>] action create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cookbook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87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05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0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Chef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Cookbook development workflow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13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Overview of 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Policy-based Infrastructure as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4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apache cookbook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commit –m “initial apache cookbook”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07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</a:t>
            </a:r>
            <a:r>
              <a:rPr lang="en-US" dirty="0" smtClean="0"/>
              <a:t>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7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production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169073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861425" cy="5257800"/>
          </a:xfrm>
        </p:spPr>
        <p:txBody>
          <a:bodyPr/>
          <a:lstStyle/>
          <a:p>
            <a:r>
              <a:rPr lang="en-US" dirty="0" smtClean="0"/>
              <a:t>Test harness to execute code on one or more platforms</a:t>
            </a:r>
          </a:p>
          <a:p>
            <a:r>
              <a:rPr lang="en-US" dirty="0" smtClean="0"/>
              <a:t>Driver plugins to allow your code to run on various cloud and virtualization providers</a:t>
            </a:r>
          </a:p>
          <a:p>
            <a:r>
              <a:rPr lang="en-US" dirty="0" smtClean="0"/>
              <a:t>Includes support for many testing frameworks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428875"/>
            <a:ext cx="251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8032608"/>
              </p:ext>
            </p:extLst>
          </p:nvPr>
        </p:nvGraphicFramePr>
        <p:xfrm>
          <a:off x="6208890" y="1143000"/>
          <a:ext cx="1820333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453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  <a:p>
            <a:r>
              <a:rPr lang="en-US" dirty="0" smtClean="0"/>
              <a:t>One recipe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117965"/>
              </p:ext>
            </p:extLst>
          </p:nvPr>
        </p:nvGraphicFramePr>
        <p:xfrm>
          <a:off x="6208890" y="1143000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16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Two operating systems</a:t>
            </a:r>
          </a:p>
          <a:p>
            <a:r>
              <a:rPr lang="en-US" dirty="0" smtClean="0"/>
              <a:t>Two recipes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462996"/>
              </p:ext>
            </p:extLst>
          </p:nvPr>
        </p:nvGraphicFramePr>
        <p:xfrm>
          <a:off x="6194779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938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Matrix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Three operating systems</a:t>
            </a:r>
          </a:p>
          <a:p>
            <a:r>
              <a:rPr lang="en-US" dirty="0" smtClean="0"/>
              <a:t>Two recipes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268076"/>
              </p:ext>
            </p:extLst>
          </p:nvPr>
        </p:nvGraphicFramePr>
        <p:xfrm>
          <a:off x="6208890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781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the Kitchen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5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driver - </a:t>
            </a:r>
            <a:r>
              <a:rPr lang="en-US" dirty="0"/>
              <a:t>virtualization or cloud </a:t>
            </a:r>
            <a:r>
              <a:rPr lang="en-US" dirty="0" smtClean="0"/>
              <a:t>provider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b="1" dirty="0"/>
              <a:t>driver:</a:t>
            </a:r>
          </a:p>
          <a:p>
            <a:r>
              <a:rPr lang="en-US" b="1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3180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15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provisioner</a:t>
            </a:r>
            <a:r>
              <a:rPr lang="en-US" dirty="0" smtClean="0"/>
              <a:t> - </a:t>
            </a:r>
            <a:r>
              <a:rPr lang="en-US" dirty="0"/>
              <a:t>application to configure the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b="1" dirty="0" err="1"/>
              <a:t>provisioner</a:t>
            </a:r>
            <a:r>
              <a:rPr lang="en-US" b="1" dirty="0"/>
              <a:t>:</a:t>
            </a:r>
          </a:p>
          <a:p>
            <a:r>
              <a:rPr lang="en-US" b="1" dirty="0"/>
              <a:t>  name: </a:t>
            </a:r>
            <a:r>
              <a:rPr lang="en-US" b="1" dirty="0" err="1"/>
              <a:t>chef_zero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155498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platforms - </a:t>
            </a:r>
            <a:r>
              <a:rPr lang="en-US" dirty="0"/>
              <a:t>target operating systems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platforms:</a:t>
            </a:r>
          </a:p>
          <a:p>
            <a:r>
              <a:rPr lang="en-US" b="1" dirty="0"/>
              <a:t>  - name: ubuntu-12.04</a:t>
            </a:r>
          </a:p>
          <a:p>
            <a:r>
              <a:rPr lang="en-US" b="1" dirty="0"/>
              <a:t>  - name: centos-6.4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199921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suites - </a:t>
            </a:r>
            <a:r>
              <a:rPr lang="en-US" dirty="0"/>
              <a:t>target </a:t>
            </a:r>
            <a:r>
              <a:rPr lang="en-US" dirty="0" smtClean="0"/>
              <a:t>configurations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ubuntu-12.04</a:t>
            </a:r>
          </a:p>
          <a:p>
            <a:r>
              <a:rPr lang="en-US" dirty="0"/>
              <a:t>  - name: centos-6.4</a:t>
            </a:r>
          </a:p>
          <a:p>
            <a:endParaRPr lang="en-US" dirty="0"/>
          </a:p>
          <a:p>
            <a:r>
              <a:rPr lang="en-US" b="1" dirty="0"/>
              <a:t>suites:</a:t>
            </a:r>
          </a:p>
          <a:p>
            <a:r>
              <a:rPr lang="en-US" b="1" dirty="0"/>
              <a:t>  - name: default</a:t>
            </a:r>
          </a:p>
          <a:p>
            <a:r>
              <a:rPr lang="en-US" b="1" dirty="0"/>
              <a:t>    </a:t>
            </a:r>
            <a:r>
              <a:rPr lang="en-US" b="1" dirty="0" err="1"/>
              <a:t>run_list</a:t>
            </a:r>
            <a:r>
              <a:rPr lang="en-US" b="1" dirty="0"/>
              <a:t>:</a:t>
            </a:r>
          </a:p>
          <a:p>
            <a:r>
              <a:rPr lang="en-US" b="1" dirty="0"/>
              <a:t>      - recipe[apache::default]</a:t>
            </a:r>
          </a:p>
          <a:p>
            <a:r>
              <a:rPr lang="en-US" b="1" dirty="0"/>
              <a:t>    attributes:</a:t>
            </a:r>
          </a:p>
        </p:txBody>
      </p:sp>
    </p:spTree>
    <p:extLst>
      <p:ext uri="{BB962C8B-B14F-4D97-AF65-F5344CB8AC3E}">
        <p14:creationId xmlns:p14="http://schemas.microsoft.com/office/powerpoint/2010/main" val="238875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500" dirty="0" smtClean="0"/>
              <a:t>---</a:t>
            </a:r>
          </a:p>
          <a:p>
            <a:r>
              <a:rPr lang="en-US" sz="1500" dirty="0" smtClean="0"/>
              <a:t>driver:</a:t>
            </a:r>
          </a:p>
          <a:p>
            <a:r>
              <a:rPr lang="en-US" sz="1500" dirty="0" smtClean="0"/>
              <a:t>  name: vagrant</a:t>
            </a:r>
          </a:p>
          <a:p>
            <a:endParaRPr lang="en-US" sz="1500" dirty="0" smtClean="0"/>
          </a:p>
          <a:p>
            <a:r>
              <a:rPr lang="en-US" sz="1500" dirty="0" err="1" smtClean="0"/>
              <a:t>provisioner</a:t>
            </a:r>
            <a:r>
              <a:rPr lang="en-US" sz="1500" dirty="0" smtClean="0"/>
              <a:t>:</a:t>
            </a:r>
          </a:p>
          <a:p>
            <a:r>
              <a:rPr lang="en-US" sz="1500" dirty="0" smtClean="0"/>
              <a:t>  name: </a:t>
            </a:r>
            <a:r>
              <a:rPr lang="en-US" sz="1500" dirty="0" err="1" smtClean="0"/>
              <a:t>chef_zero</a:t>
            </a:r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platforms:</a:t>
            </a:r>
          </a:p>
          <a:p>
            <a:r>
              <a:rPr lang="en-US" sz="1500" dirty="0" smtClean="0"/>
              <a:t>  - name: ubuntu-12.04</a:t>
            </a:r>
          </a:p>
          <a:p>
            <a:r>
              <a:rPr lang="en-US" sz="1500" dirty="0" smtClean="0"/>
              <a:t>  - name: centos-6.4</a:t>
            </a:r>
          </a:p>
          <a:p>
            <a:endParaRPr lang="en-US" sz="1500" dirty="0" smtClean="0"/>
          </a:p>
          <a:p>
            <a:endParaRPr lang="en-US" sz="1500" dirty="0" smtClean="0"/>
          </a:p>
          <a:p>
            <a:r>
              <a:rPr lang="en-US" sz="1500" dirty="0" smtClean="0"/>
              <a:t>suites:</a:t>
            </a:r>
          </a:p>
          <a:p>
            <a:r>
              <a:rPr lang="en-US" sz="1500" dirty="0" smtClean="0"/>
              <a:t>  - name: default</a:t>
            </a:r>
          </a:p>
          <a:p>
            <a:r>
              <a:rPr lang="en-US" sz="1500" dirty="0" smtClean="0"/>
              <a:t>    </a:t>
            </a:r>
            <a:r>
              <a:rPr lang="en-US" sz="1500" dirty="0" err="1" smtClean="0"/>
              <a:t>run_list</a:t>
            </a:r>
            <a:r>
              <a:rPr lang="en-US" sz="1500" dirty="0" smtClean="0"/>
              <a:t>:</a:t>
            </a:r>
          </a:p>
          <a:p>
            <a:r>
              <a:rPr lang="en-US" sz="1500" dirty="0" smtClean="0"/>
              <a:t>      - recipe[apache::default]</a:t>
            </a:r>
          </a:p>
          <a:p>
            <a:r>
              <a:rPr lang="en-US" sz="1500" dirty="0" smtClean="0"/>
              <a:t>  </a:t>
            </a:r>
          </a:p>
          <a:p>
            <a:endParaRPr lang="en-US" sz="1500" dirty="0" smtClean="0"/>
          </a:p>
          <a:p>
            <a:endParaRPr lang="en-US" sz="1500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207063"/>
              </p:ext>
            </p:extLst>
          </p:nvPr>
        </p:nvGraphicFramePr>
        <p:xfrm>
          <a:off x="423334" y="1142999"/>
          <a:ext cx="3640666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84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sz="1500" dirty="0"/>
              <a:t>---</a:t>
            </a:r>
          </a:p>
          <a:p>
            <a:r>
              <a:rPr lang="en-US" sz="1500" dirty="0"/>
              <a:t>driver:</a:t>
            </a:r>
          </a:p>
          <a:p>
            <a:r>
              <a:rPr lang="en-US" sz="1500" dirty="0"/>
              <a:t>  name: vagrant</a:t>
            </a:r>
          </a:p>
          <a:p>
            <a:endParaRPr lang="en-US" sz="1500" dirty="0"/>
          </a:p>
          <a:p>
            <a:r>
              <a:rPr lang="en-US" sz="1500" dirty="0" err="1"/>
              <a:t>provisioner</a:t>
            </a:r>
            <a:r>
              <a:rPr lang="en-US" sz="1500" dirty="0"/>
              <a:t>:</a:t>
            </a:r>
          </a:p>
          <a:p>
            <a:r>
              <a:rPr lang="en-US" sz="1500" dirty="0"/>
              <a:t>  name: </a:t>
            </a:r>
            <a:r>
              <a:rPr lang="en-US" sz="1500" dirty="0" err="1"/>
              <a:t>chef_zero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platforms:</a:t>
            </a:r>
          </a:p>
          <a:p>
            <a:r>
              <a:rPr lang="en-US" sz="1500" dirty="0"/>
              <a:t>  - name: ubuntu-</a:t>
            </a:r>
            <a:r>
              <a:rPr lang="en-US" sz="1500" dirty="0" smtClean="0"/>
              <a:t>12.04</a:t>
            </a:r>
          </a:p>
          <a:p>
            <a:r>
              <a:rPr lang="en-US" sz="1500" dirty="0" smtClean="0"/>
              <a:t>  - </a:t>
            </a:r>
            <a:r>
              <a:rPr lang="en-US" sz="1500" dirty="0"/>
              <a:t>name: centos-6.4</a:t>
            </a:r>
          </a:p>
          <a:p>
            <a:r>
              <a:rPr lang="en-US" sz="1500" dirty="0" smtClean="0"/>
              <a:t>  </a:t>
            </a:r>
            <a:endParaRPr lang="en-US" sz="1500" dirty="0"/>
          </a:p>
          <a:p>
            <a:r>
              <a:rPr lang="en-US" sz="1500" dirty="0"/>
              <a:t>suites:</a:t>
            </a:r>
          </a:p>
          <a:p>
            <a:r>
              <a:rPr lang="en-US" sz="1500" dirty="0"/>
              <a:t>  - name: default</a:t>
            </a:r>
          </a:p>
          <a:p>
            <a:r>
              <a:rPr lang="en-US" sz="1500" dirty="0"/>
              <a:t>    </a:t>
            </a:r>
            <a:r>
              <a:rPr lang="en-US" sz="1500" dirty="0" err="1"/>
              <a:t>run_list</a:t>
            </a:r>
            <a:r>
              <a:rPr lang="en-US" sz="1500" dirty="0"/>
              <a:t>:</a:t>
            </a:r>
          </a:p>
          <a:p>
            <a:r>
              <a:rPr lang="en-US" sz="1500" dirty="0"/>
              <a:t>      - recipe[apache::default]</a:t>
            </a:r>
          </a:p>
          <a:p>
            <a:r>
              <a:rPr lang="en-US" sz="1500" dirty="0" smtClean="0"/>
              <a:t> </a:t>
            </a:r>
            <a:r>
              <a:rPr lang="en-US" sz="1500" b="1" dirty="0" smtClean="0"/>
              <a:t> - </a:t>
            </a:r>
            <a:r>
              <a:rPr lang="en-US" sz="1500" b="1" dirty="0"/>
              <a:t>name: </a:t>
            </a:r>
            <a:r>
              <a:rPr lang="en-US" sz="1500" b="1" dirty="0" err="1" smtClean="0"/>
              <a:t>ssl</a:t>
            </a:r>
            <a:endParaRPr lang="en-US" sz="1500" b="1" dirty="0"/>
          </a:p>
          <a:p>
            <a:r>
              <a:rPr lang="en-US" sz="1500" b="1" dirty="0"/>
              <a:t>    </a:t>
            </a:r>
            <a:r>
              <a:rPr lang="en-US" sz="1500" b="1" dirty="0" err="1"/>
              <a:t>run_list</a:t>
            </a:r>
            <a:r>
              <a:rPr lang="en-US" sz="1500" b="1" dirty="0"/>
              <a:t>:</a:t>
            </a:r>
          </a:p>
          <a:p>
            <a:r>
              <a:rPr lang="en-US" sz="1500" b="1" dirty="0"/>
              <a:t>      - recipe[apache:</a:t>
            </a:r>
            <a:r>
              <a:rPr lang="en-US" sz="1500" b="1" dirty="0" smtClean="0"/>
              <a:t>:</a:t>
            </a:r>
            <a:r>
              <a:rPr lang="en-US" sz="1500" b="1" dirty="0" err="1" smtClean="0"/>
              <a:t>ssl</a:t>
            </a:r>
            <a:r>
              <a:rPr lang="en-US" sz="1500" b="1" dirty="0" smtClean="0"/>
              <a:t>]</a:t>
            </a:r>
            <a:endParaRPr lang="en-US" sz="1500" b="1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16756"/>
              </p:ext>
            </p:extLst>
          </p:nvPr>
        </p:nvGraphicFramePr>
        <p:xfrm>
          <a:off x="423334" y="1142999"/>
          <a:ext cx="5460999" cy="11125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---</a:t>
            </a:r>
          </a:p>
          <a:p>
            <a:r>
              <a:rPr lang="en-US" dirty="0"/>
              <a:t>driver:</a:t>
            </a:r>
          </a:p>
          <a:p>
            <a:r>
              <a:rPr lang="en-US" dirty="0"/>
              <a:t>  name: vagrant</a:t>
            </a:r>
          </a:p>
          <a:p>
            <a:endParaRPr lang="en-US" dirty="0"/>
          </a:p>
          <a:p>
            <a:r>
              <a:rPr lang="en-US" dirty="0" err="1"/>
              <a:t>provisioner</a:t>
            </a:r>
            <a:r>
              <a:rPr lang="en-US" dirty="0"/>
              <a:t>:</a:t>
            </a:r>
          </a:p>
          <a:p>
            <a:r>
              <a:rPr lang="en-US" dirty="0"/>
              <a:t>  name: </a:t>
            </a:r>
            <a:r>
              <a:rPr lang="en-US" dirty="0" err="1"/>
              <a:t>chef_zero</a:t>
            </a:r>
            <a:endParaRPr lang="en-US" dirty="0"/>
          </a:p>
          <a:p>
            <a:endParaRPr lang="en-US" dirty="0"/>
          </a:p>
          <a:p>
            <a:r>
              <a:rPr lang="en-US" dirty="0"/>
              <a:t>platforms:</a:t>
            </a:r>
          </a:p>
          <a:p>
            <a:r>
              <a:rPr lang="en-US" dirty="0"/>
              <a:t>  - name: ubuntu-</a:t>
            </a:r>
            <a:r>
              <a:rPr lang="en-US" dirty="0" smtClean="0"/>
              <a:t>12.04</a:t>
            </a:r>
          </a:p>
          <a:p>
            <a:r>
              <a:rPr lang="en-US" dirty="0" smtClean="0"/>
              <a:t>  - </a:t>
            </a:r>
            <a:r>
              <a:rPr lang="en-US" dirty="0"/>
              <a:t>name: centos-6.4</a:t>
            </a:r>
          </a:p>
          <a:p>
            <a:r>
              <a:rPr lang="en-US" dirty="0" smtClean="0"/>
              <a:t>  </a:t>
            </a:r>
            <a:r>
              <a:rPr lang="en-US" b="1" dirty="0" smtClean="0"/>
              <a:t>- </a:t>
            </a:r>
            <a:r>
              <a:rPr lang="en-US" b="1" dirty="0"/>
              <a:t>name: ubuntu-</a:t>
            </a:r>
            <a:r>
              <a:rPr lang="en-US" b="1" dirty="0" smtClean="0"/>
              <a:t>14.04</a:t>
            </a:r>
          </a:p>
          <a:p>
            <a:endParaRPr lang="en-US" dirty="0"/>
          </a:p>
          <a:p>
            <a:r>
              <a:rPr lang="en-US" dirty="0"/>
              <a:t>suites:</a:t>
            </a:r>
          </a:p>
          <a:p>
            <a:r>
              <a:rPr lang="en-US" dirty="0"/>
              <a:t>  - name: default</a:t>
            </a:r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recipe[apache::default]</a:t>
            </a:r>
          </a:p>
          <a:p>
            <a:r>
              <a:rPr lang="en-US" dirty="0" smtClean="0"/>
              <a:t>  - </a:t>
            </a:r>
            <a:r>
              <a:rPr lang="en-US" dirty="0"/>
              <a:t>name: </a:t>
            </a:r>
            <a:r>
              <a:rPr lang="en-US" dirty="0" err="1" smtClean="0"/>
              <a:t>ssl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run_list</a:t>
            </a:r>
            <a:r>
              <a:rPr lang="en-US" dirty="0"/>
              <a:t>:</a:t>
            </a:r>
          </a:p>
          <a:p>
            <a:r>
              <a:rPr lang="en-US" dirty="0"/>
              <a:t>      - recipe[apache:</a:t>
            </a:r>
            <a:r>
              <a:rPr lang="en-US" dirty="0" smtClean="0"/>
              <a:t>:</a:t>
            </a:r>
            <a:r>
              <a:rPr lang="en-US" dirty="0" err="1" smtClean="0"/>
              <a:t>ssl</a:t>
            </a:r>
            <a:r>
              <a:rPr lang="en-US" dirty="0" smtClean="0"/>
              <a:t>]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5514645"/>
              </p:ext>
            </p:extLst>
          </p:nvPr>
        </p:nvGraphicFramePr>
        <p:xfrm>
          <a:off x="423334" y="1142999"/>
          <a:ext cx="5460999" cy="1483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0333"/>
                <a:gridCol w="1820333"/>
                <a:gridCol w="1820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ubuntu-12.04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apache::default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centos-6.4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ubuntu-14.04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apache::</a:t>
                      </a:r>
                      <a:r>
                        <a:rPr lang="en-US" dirty="0" err="1" smtClean="0"/>
                        <a:t>ssl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53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configuration file for your Test Kitchen</a:t>
            </a:r>
          </a:p>
          <a:p>
            <a:r>
              <a:rPr lang="en-US" dirty="0" smtClean="0"/>
              <a:t>driver – virtualization or cloud provider</a:t>
            </a:r>
          </a:p>
          <a:p>
            <a:r>
              <a:rPr lang="en-US" dirty="0" err="1" smtClean="0"/>
              <a:t>provisioner</a:t>
            </a:r>
            <a:r>
              <a:rPr lang="en-US" dirty="0" smtClean="0"/>
              <a:t> – application to configure the node</a:t>
            </a:r>
          </a:p>
          <a:p>
            <a:r>
              <a:rPr lang="en-US" dirty="0" smtClean="0"/>
              <a:t>platforms – target operating systems</a:t>
            </a:r>
          </a:p>
          <a:p>
            <a:r>
              <a:rPr lang="en-US" dirty="0" smtClean="0"/>
              <a:t>suites – target configurations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1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---</a:t>
            </a:r>
          </a:p>
          <a:p>
            <a:r>
              <a:rPr lang="en-US" dirty="0">
                <a:solidFill>
                  <a:srgbClr val="000000"/>
                </a:solidFill>
              </a:rPr>
              <a:t>driver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smtClean="0">
                <a:solidFill>
                  <a:srgbClr val="000000"/>
                </a:solidFill>
              </a:rPr>
              <a:t>vagrant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 err="1">
                <a:solidFill>
                  <a:srgbClr val="000000"/>
                </a:solidFill>
              </a:rPr>
              <a:t>provisioner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name</a:t>
            </a:r>
            <a:r>
              <a:rPr lang="en-US" b="1" dirty="0">
                <a:solidFill>
                  <a:srgbClr val="000000"/>
                </a:solidFill>
              </a:rPr>
              <a:t>: </a:t>
            </a:r>
            <a:r>
              <a:rPr lang="en-US" b="1" dirty="0" err="1">
                <a:solidFill>
                  <a:srgbClr val="000000"/>
                </a:solidFill>
              </a:rPr>
              <a:t>chef_zero</a:t>
            </a:r>
            <a:endParaRPr lang="en-US" b="1" dirty="0">
              <a:solidFill>
                <a:srgbClr val="000000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platforms</a:t>
            </a:r>
            <a:r>
              <a:rPr lang="en-US" b="1" dirty="0">
                <a:solidFill>
                  <a:srgbClr val="000000"/>
                </a:solidFill>
              </a:rPr>
              <a:t>:</a:t>
            </a:r>
          </a:p>
          <a:p>
            <a:r>
              <a:rPr lang="pt-BR" dirty="0"/>
              <a:t>  </a:t>
            </a:r>
            <a:r>
              <a:rPr lang="pt-BR" b="1" dirty="0">
                <a:solidFill>
                  <a:srgbClr val="000000"/>
                </a:solidFill>
              </a:rPr>
              <a:t>- </a:t>
            </a:r>
            <a:r>
              <a:rPr lang="pt-BR" b="1" dirty="0" err="1">
                <a:solidFill>
                  <a:srgbClr val="000000"/>
                </a:solidFill>
              </a:rPr>
              <a:t>name</a:t>
            </a:r>
            <a:r>
              <a:rPr lang="pt-BR" b="1" dirty="0">
                <a:solidFill>
                  <a:srgbClr val="000000"/>
                </a:solidFill>
              </a:rPr>
              <a:t>: centos-</a:t>
            </a:r>
            <a:r>
              <a:rPr lang="pt-BR" b="1" dirty="0" smtClean="0">
                <a:solidFill>
                  <a:srgbClr val="000000"/>
                </a:solidFill>
              </a:rPr>
              <a:t>6.6</a:t>
            </a:r>
          </a:p>
          <a:p>
            <a:r>
              <a:rPr lang="pt-BR" b="1" dirty="0">
                <a:solidFill>
                  <a:srgbClr val="000000"/>
                </a:solidFill>
              </a:rPr>
              <a:t> </a:t>
            </a:r>
            <a:r>
              <a:rPr lang="pt-BR" b="1" dirty="0" smtClean="0">
                <a:solidFill>
                  <a:srgbClr val="000000"/>
                </a:solidFill>
              </a:rPr>
              <a:t>   box</a:t>
            </a:r>
            <a:r>
              <a:rPr lang="pt-BR" b="1" dirty="0">
                <a:solidFill>
                  <a:srgbClr val="000000"/>
                </a:solidFill>
              </a:rPr>
              <a:t>: local-chef-</a:t>
            </a:r>
            <a:r>
              <a:rPr lang="pt-BR" b="1" dirty="0" err="1">
                <a:solidFill>
                  <a:srgbClr val="000000"/>
                </a:solidFill>
              </a:rPr>
              <a:t>development</a:t>
            </a:r>
            <a:endParaRPr lang="pt-BR" b="1" dirty="0">
              <a:solidFill>
                <a:srgbClr val="000000"/>
              </a:solidFill>
            </a:endParaRPr>
          </a:p>
          <a:p>
            <a:r>
              <a:rPr lang="pt-BR" b="1" dirty="0">
                <a:solidFill>
                  <a:srgbClr val="000000"/>
                </a:solidFill>
              </a:rPr>
              <a:t>   </a:t>
            </a:r>
            <a:r>
              <a:rPr lang="pt-BR" b="1" dirty="0" smtClean="0">
                <a:solidFill>
                  <a:srgbClr val="000000"/>
                </a:solidFill>
              </a:rPr>
              <a:t> </a:t>
            </a:r>
            <a:r>
              <a:rPr lang="pt-BR" b="1" dirty="0" err="1" smtClean="0">
                <a:solidFill>
                  <a:srgbClr val="000000"/>
                </a:solidFill>
              </a:rPr>
              <a:t>box_url</a:t>
            </a:r>
            <a:r>
              <a:rPr lang="pt-BR" b="1" dirty="0">
                <a:solidFill>
                  <a:srgbClr val="000000"/>
                </a:solidFill>
              </a:rPr>
              <a:t>: </a:t>
            </a:r>
            <a:r>
              <a:rPr lang="pt-BR" b="1" dirty="0" err="1">
                <a:solidFill>
                  <a:srgbClr val="000000"/>
                </a:solidFill>
              </a:rPr>
              <a:t>https</a:t>
            </a:r>
            <a:r>
              <a:rPr lang="pt-BR" b="1" dirty="0">
                <a:solidFill>
                  <a:srgbClr val="000000"/>
                </a:solidFill>
              </a:rPr>
              <a:t>://s3.amazonaws.com/</a:t>
            </a:r>
            <a:r>
              <a:rPr lang="pt-BR" b="1" dirty="0" err="1">
                <a:solidFill>
                  <a:srgbClr val="000000"/>
                </a:solidFill>
              </a:rPr>
              <a:t>nathen</a:t>
            </a:r>
            <a:r>
              <a:rPr lang="pt-BR" b="1" dirty="0">
                <a:solidFill>
                  <a:srgbClr val="000000"/>
                </a:solidFill>
              </a:rPr>
              <a:t>-chef-</a:t>
            </a:r>
            <a:r>
              <a:rPr lang="pt-BR" b="1" dirty="0" err="1">
                <a:solidFill>
                  <a:srgbClr val="000000"/>
                </a:solidFill>
              </a:rPr>
              <a:t>lab</a:t>
            </a:r>
            <a:r>
              <a:rPr lang="pt-BR" b="1" dirty="0">
                <a:solidFill>
                  <a:srgbClr val="000000"/>
                </a:solidFill>
              </a:rPr>
              <a:t>/</a:t>
            </a:r>
            <a:r>
              <a:rPr lang="pt-BR" b="1" dirty="0" err="1">
                <a:solidFill>
                  <a:srgbClr val="000000"/>
                </a:solidFill>
              </a:rPr>
              <a:t>uscis.box</a:t>
            </a:r>
            <a:endParaRPr lang="pt-BR" b="1" dirty="0">
              <a:solidFill>
                <a:srgbClr val="000000"/>
              </a:solidFill>
            </a:endParaRPr>
          </a:p>
          <a:p>
            <a:endParaRPr lang="pl-PL" dirty="0" smtClean="0"/>
          </a:p>
          <a:p>
            <a:r>
              <a:rPr lang="pl-PL" dirty="0" err="1" smtClean="0">
                <a:solidFill>
                  <a:srgbClr val="000000"/>
                </a:solidFill>
              </a:rPr>
              <a:t>suites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name</a:t>
            </a:r>
            <a:r>
              <a:rPr lang="pl-PL" b="1" dirty="0">
                <a:solidFill>
                  <a:srgbClr val="000000"/>
                </a:solidFill>
              </a:rPr>
              <a:t>: 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endParaRPr lang="pl-PL" b="1" dirty="0">
              <a:solidFill>
                <a:srgbClr val="000000"/>
              </a:solidFill>
            </a:endParaRP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run_list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  <a:p>
            <a:r>
              <a:rPr lang="pl-PL" dirty="0"/>
              <a:t>      </a:t>
            </a:r>
            <a:r>
              <a:rPr lang="pl-PL" b="1" dirty="0">
                <a:solidFill>
                  <a:srgbClr val="000000"/>
                </a:solidFill>
              </a:rPr>
              <a:t>- </a:t>
            </a:r>
            <a:r>
              <a:rPr lang="pl-PL" b="1" dirty="0" err="1">
                <a:solidFill>
                  <a:srgbClr val="000000"/>
                </a:solidFill>
              </a:rPr>
              <a:t>recipe</a:t>
            </a:r>
            <a:r>
              <a:rPr lang="pl-PL" b="1" dirty="0">
                <a:solidFill>
                  <a:srgbClr val="000000"/>
                </a:solidFill>
              </a:rPr>
              <a:t>[</a:t>
            </a:r>
            <a:r>
              <a:rPr lang="pl-PL" b="1" dirty="0" err="1">
                <a:solidFill>
                  <a:srgbClr val="000000"/>
                </a:solidFill>
              </a:rPr>
              <a:t>apache</a:t>
            </a:r>
            <a:r>
              <a:rPr lang="pl-PL" b="1" dirty="0">
                <a:solidFill>
                  <a:srgbClr val="000000"/>
                </a:solidFill>
              </a:rPr>
              <a:t>::</a:t>
            </a:r>
            <a:r>
              <a:rPr lang="pl-PL" b="1" dirty="0" err="1">
                <a:solidFill>
                  <a:srgbClr val="000000"/>
                </a:solidFill>
              </a:rPr>
              <a:t>default</a:t>
            </a:r>
            <a:r>
              <a:rPr lang="pl-PL" b="1" dirty="0">
                <a:solidFill>
                  <a:srgbClr val="000000"/>
                </a:solidFill>
              </a:rPr>
              <a:t>]</a:t>
            </a:r>
          </a:p>
          <a:p>
            <a:r>
              <a:rPr lang="pl-PL" dirty="0"/>
              <a:t>    </a:t>
            </a:r>
            <a:r>
              <a:rPr lang="pl-PL" dirty="0" err="1">
                <a:solidFill>
                  <a:srgbClr val="000000"/>
                </a:solidFill>
              </a:rPr>
              <a:t>attributes</a:t>
            </a:r>
            <a:r>
              <a:rPr lang="pl-PL" b="1" dirty="0">
                <a:solidFill>
                  <a:srgbClr val="000000"/>
                </a:solidFill>
              </a:rPr>
              <a:t>: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cookbooks/apache/.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82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Portable, lightweight application runtime</a:t>
            </a:r>
          </a:p>
          <a:p>
            <a:r>
              <a:rPr lang="en-US" dirty="0" smtClean="0"/>
              <a:t>Linux containers</a:t>
            </a:r>
          </a:p>
          <a:p>
            <a:r>
              <a:rPr lang="en-US" dirty="0" smtClean="0"/>
              <a:t>Installed on the workstation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https://d3oypxn00j2a10.cloudfront.net/0.10.3/</a:t>
            </a:r>
            <a:r>
              <a:rPr lang="en-US" dirty="0" err="1"/>
              <a:t>img</a:t>
            </a:r>
            <a:r>
              <a:rPr lang="en-US" dirty="0"/>
              <a:t>/homepage/</a:t>
            </a:r>
            <a:r>
              <a:rPr lang="en-US" dirty="0" err="1"/>
              <a:t>docker</a:t>
            </a:r>
            <a:r>
              <a:rPr lang="en-US" dirty="0"/>
              <a:t>-whale-home-logo-@2x.png?cf34b4b2b839</a:t>
            </a:r>
          </a:p>
        </p:txBody>
      </p:sp>
      <p:pic>
        <p:nvPicPr>
          <p:cNvPr id="11" name="Picture Placeholder 10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267" b="-3426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34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500" dirty="0"/>
              <a:t>REPOSITORY          TAG                 IMAGE ID            CREATED             VIRTUAL SIZE</a:t>
            </a:r>
          </a:p>
          <a:p>
            <a:r>
              <a:rPr lang="en-US" sz="1500" dirty="0"/>
              <a:t>centos              centos6             70441cac1ed5        6 days ago          215.8 MB</a:t>
            </a:r>
          </a:p>
          <a:p>
            <a:r>
              <a:rPr lang="en-US" sz="1500" dirty="0" err="1"/>
              <a:t>ubuntu</a:t>
            </a:r>
            <a:r>
              <a:rPr lang="en-US" sz="1500" dirty="0"/>
              <a:t>              12.04               0b310e6bf058        2 weeks ago         116.1 MB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84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kitchen-</a:t>
            </a:r>
            <a:r>
              <a:rPr lang="en-US" dirty="0" err="1" smtClean="0"/>
              <a:t>docker</a:t>
            </a:r>
            <a:r>
              <a:rPr lang="en-US" dirty="0" smtClean="0"/>
              <a:t> gem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driver that allows Test Kitchen to work with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Installed on the workstation</a:t>
            </a:r>
          </a:p>
          <a:p>
            <a:endParaRPr lang="en-US" dirty="0"/>
          </a:p>
          <a:p>
            <a:r>
              <a:rPr lang="en-US" dirty="0" err="1" smtClean="0"/>
              <a:t>ChefDK</a:t>
            </a:r>
            <a:r>
              <a:rPr lang="en-US" dirty="0" smtClean="0"/>
              <a:t> includes kitchen-vagrant</a:t>
            </a:r>
          </a:p>
        </p:txBody>
      </p:sp>
    </p:spTree>
    <p:extLst>
      <p:ext uri="{BB962C8B-B14F-4D97-AF65-F5344CB8AC3E}">
        <p14:creationId xmlns:p14="http://schemas.microsoft.com/office/powerpoint/2010/main" val="1465488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r>
              <a:rPr lang="en-US" dirty="0"/>
              <a:t>** LOCAL GEMS ***</a:t>
            </a:r>
          </a:p>
          <a:p>
            <a:endParaRPr lang="en-US" dirty="0"/>
          </a:p>
          <a:p>
            <a:r>
              <a:rPr lang="en-US" dirty="0"/>
              <a:t>kitchen-</a:t>
            </a:r>
            <a:r>
              <a:rPr lang="en-US" dirty="0" err="1"/>
              <a:t>docker</a:t>
            </a:r>
            <a:r>
              <a:rPr lang="en-US" dirty="0"/>
              <a:t> (1.5.0)</a:t>
            </a:r>
          </a:p>
          <a:p>
            <a:r>
              <a:rPr lang="en-US" dirty="0"/>
              <a:t>kitchen-vagrant (0.15.0)</a:t>
            </a:r>
          </a:p>
          <a:p>
            <a:r>
              <a:rPr lang="en-US" dirty="0"/>
              <a:t>test-kitchen (1.2.1)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kitchen-</a:t>
            </a:r>
            <a:r>
              <a:rPr lang="en-US" dirty="0" err="1" smtClean="0"/>
              <a:t>docker</a:t>
            </a:r>
            <a:r>
              <a:rPr lang="en-US" dirty="0" smtClean="0"/>
              <a:t> is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gem list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7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apache cookbook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89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Instance           Driver   </a:t>
            </a:r>
            <a:r>
              <a:rPr lang="en-US" sz="1900" dirty="0" err="1"/>
              <a:t>Provisioner</a:t>
            </a:r>
            <a:r>
              <a:rPr lang="en-US" sz="1900" dirty="0"/>
              <a:t>  Verifier  Transport  Last Action</a:t>
            </a:r>
          </a:p>
          <a:p>
            <a:r>
              <a:rPr lang="en-US" sz="1900" dirty="0"/>
              <a:t>default-centos-66  Vagrant  </a:t>
            </a:r>
            <a:r>
              <a:rPr lang="en-US" sz="1900" dirty="0" err="1"/>
              <a:t>ChefZero</a:t>
            </a:r>
            <a:r>
              <a:rPr lang="en-US" sz="1900" dirty="0"/>
              <a:t>     Busser    </a:t>
            </a:r>
            <a:r>
              <a:rPr lang="en-US" sz="1900" dirty="0" err="1"/>
              <a:t>Ssh</a:t>
            </a:r>
            <a:r>
              <a:rPr lang="en-US" sz="1900" dirty="0"/>
              <a:t>        &lt;Not Created&gt;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the Test Kitchens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7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Creating &lt;default-centos-66&gt;...</a:t>
            </a:r>
          </a:p>
          <a:p>
            <a:r>
              <a:rPr lang="en-US" dirty="0"/>
              <a:t>       Bringing machine 'default' up with '</a:t>
            </a:r>
            <a:r>
              <a:rPr lang="en-US" dirty="0" err="1"/>
              <a:t>virtualbox</a:t>
            </a:r>
            <a:r>
              <a:rPr lang="en-US" dirty="0"/>
              <a:t>' provider...</a:t>
            </a:r>
          </a:p>
          <a:p>
            <a:r>
              <a:rPr lang="en-US" dirty="0"/>
              <a:t>       ==&gt; default: Importing base box 'local-chef-</a:t>
            </a:r>
            <a:r>
              <a:rPr lang="en-US" dirty="0" smtClean="0"/>
              <a:t>development’…</a:t>
            </a:r>
            <a:endParaRPr lang="en-US" dirty="0"/>
          </a:p>
          <a:p>
            <a:r>
              <a:rPr lang="en-US" dirty="0"/>
              <a:t>==&gt; default: Matching MAC address for NAT networking...</a:t>
            </a:r>
          </a:p>
          <a:p>
            <a:r>
              <a:rPr lang="en-US" dirty="0"/>
              <a:t>       ==&gt; default: Setting the name of the VM: kitchen-apache-default-centos-66_default_1432619712020_38741</a:t>
            </a:r>
          </a:p>
          <a:p>
            <a:r>
              <a:rPr lang="en-US" dirty="0"/>
              <a:t>       ==&gt; default: Fixed port collision for 22 =&gt; 2222. Now on port 2200.</a:t>
            </a:r>
          </a:p>
          <a:p>
            <a:r>
              <a:rPr lang="en-US" dirty="0"/>
              <a:t>       ==&gt; default: Clearing any previously set network interfaces...</a:t>
            </a:r>
          </a:p>
          <a:p>
            <a:r>
              <a:rPr lang="en-US" dirty="0"/>
              <a:t>       ==&gt; default: Preparing network interfaces based on configuration...</a:t>
            </a:r>
          </a:p>
          <a:p>
            <a:r>
              <a:rPr lang="en-US" dirty="0"/>
              <a:t>           default: Adapter 1: </a:t>
            </a:r>
            <a:r>
              <a:rPr lang="en-US" dirty="0" err="1"/>
              <a:t>nat</a:t>
            </a:r>
            <a:endParaRPr lang="en-US" dirty="0"/>
          </a:p>
          <a:p>
            <a:r>
              <a:rPr lang="en-US" dirty="0"/>
              <a:t>       ==&gt; default: Forwarding ports...</a:t>
            </a:r>
          </a:p>
          <a:p>
            <a:r>
              <a:rPr lang="en-US" dirty="0"/>
              <a:t>           default: 22 =&gt; 2200 (adapter 1)</a:t>
            </a:r>
          </a:p>
          <a:p>
            <a:r>
              <a:rPr lang="en-US" dirty="0"/>
              <a:t>       ==&gt; default: Booting VM...</a:t>
            </a:r>
          </a:p>
          <a:p>
            <a:r>
              <a:rPr lang="en-US" dirty="0"/>
              <a:t>       ==&gt; default: Waiting for machine to boot. This may take a few minutes...    default: SSH address: 127.0.0.1:2200</a:t>
            </a:r>
          </a:p>
          <a:p>
            <a:r>
              <a:rPr lang="en-US" dirty="0"/>
              <a:t>           default: SSH username: vagrant</a:t>
            </a:r>
          </a:p>
          <a:p>
            <a:r>
              <a:rPr lang="en-US" dirty="0"/>
              <a:t>           default: SSH </a:t>
            </a:r>
            <a:r>
              <a:rPr lang="en-US" dirty="0" err="1"/>
              <a:t>auth</a:t>
            </a:r>
            <a:r>
              <a:rPr lang="en-US" dirty="0"/>
              <a:t> method: private key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52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created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52960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5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244698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Last login: Tue May 26 05:55:46 2015 from 10.0.2.2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5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86967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Chef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Framework for managing complexity in your infrastructure through policy-driven automation code</a:t>
            </a:r>
          </a:p>
          <a:p>
            <a:r>
              <a:rPr lang="en-US" dirty="0" smtClean="0"/>
              <a:t>A community of professionals</a:t>
            </a:r>
          </a:p>
          <a:p>
            <a:r>
              <a:rPr lang="en-US" dirty="0" smtClean="0"/>
              <a:t>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956" y="2847620"/>
            <a:ext cx="415149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[kitchen@5379d310dc59 ~]$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64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/>
              <a:t>A target server running the same OS as production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51722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7 – Apply our policy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Problem: </a:t>
            </a:r>
            <a:r>
              <a:rPr lang="en-US" dirty="0" smtClean="0"/>
              <a:t>We have not applied our policy to the test environment.</a:t>
            </a:r>
          </a:p>
          <a:p>
            <a:r>
              <a:rPr lang="en-US" b="1" dirty="0" smtClean="0"/>
              <a:t>Success Criteria: </a:t>
            </a:r>
            <a:r>
              <a:rPr lang="en-US" dirty="0" smtClean="0"/>
              <a:t>The default apache recipe will be applied in the test environment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3843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4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right place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3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-----&gt; Starting Kitchen (v1.4.0)</a:t>
            </a:r>
          </a:p>
          <a:p>
            <a:r>
              <a:rPr lang="en-US" dirty="0"/>
              <a:t>-----&gt; Converging &lt;default-centos-66&gt;...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dna.json</a:t>
            </a:r>
            <a:endParaRPr lang="en-US" dirty="0"/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3.2.4...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Preparing </a:t>
            </a:r>
            <a:r>
              <a:rPr lang="en-US" dirty="0" err="1"/>
              <a:t>validation.pem</a:t>
            </a:r>
            <a:endParaRPr lang="en-US" dirty="0"/>
          </a:p>
          <a:p>
            <a:r>
              <a:rPr lang="en-US" dirty="0"/>
              <a:t>       Preparing </a:t>
            </a:r>
            <a:r>
              <a:rPr lang="en-US" dirty="0" err="1"/>
              <a:t>client.rb</a:t>
            </a:r>
            <a:endParaRPr lang="en-US" dirty="0"/>
          </a:p>
          <a:p>
            <a:r>
              <a:rPr lang="en-US" dirty="0"/>
              <a:t>-----&gt; Chef Omnibus installation detected (install only if missing)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our policy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7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75956" y="2156177"/>
            <a:ext cx="4151490" cy="110799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marL="182880">
              <a:buClr>
                <a:schemeClr val="bg1"/>
              </a:buClr>
            </a:pPr>
            <a:r>
              <a:rPr lang="de-DE" sz="2400" dirty="0" err="1" smtClean="0">
                <a:solidFill>
                  <a:schemeClr val="bg1"/>
                </a:solidFill>
              </a:rPr>
              <a:t>Install</a:t>
            </a:r>
            <a:r>
              <a:rPr lang="de-DE" sz="2400" dirty="0" smtClean="0">
                <a:solidFill>
                  <a:schemeClr val="bg1"/>
                </a:solidFill>
              </a:rPr>
              <a:t> Chef</a:t>
            </a:r>
          </a:p>
          <a:p>
            <a:pPr marL="182880">
              <a:buClr>
                <a:schemeClr val="bg1"/>
              </a:buClr>
            </a:pPr>
            <a:r>
              <a:rPr lang="de-DE" sz="2400" dirty="0" smtClean="0">
                <a:solidFill>
                  <a:schemeClr val="bg1"/>
                </a:solidFill>
              </a:rPr>
              <a:t>Upload </a:t>
            </a:r>
            <a:r>
              <a:rPr lang="de-DE" sz="2400" dirty="0" err="1" smtClean="0">
                <a:solidFill>
                  <a:schemeClr val="bg1"/>
                </a:solidFill>
              </a:rPr>
              <a:t>cookbooks</a:t>
            </a:r>
            <a:endParaRPr lang="de-DE" sz="2400" dirty="0" smtClean="0">
              <a:solidFill>
                <a:schemeClr val="bg1"/>
              </a:solidFill>
            </a:endParaRPr>
          </a:p>
          <a:p>
            <a:pPr marL="182880">
              <a:buClr>
                <a:schemeClr val="bg1"/>
              </a:buClr>
            </a:pPr>
            <a:r>
              <a:rPr lang="de-DE" sz="2400" dirty="0" err="1" smtClean="0">
                <a:solidFill>
                  <a:schemeClr val="bg1"/>
                </a:solidFill>
              </a:rPr>
              <a:t>Apply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the</a:t>
            </a:r>
            <a:r>
              <a:rPr lang="de-DE" sz="2400" dirty="0" smtClean="0">
                <a:solidFill>
                  <a:schemeClr val="bg1"/>
                </a:solidFill>
              </a:rPr>
              <a:t> </a:t>
            </a:r>
            <a:r>
              <a:rPr lang="de-DE" sz="2400" dirty="0" err="1" smtClean="0">
                <a:solidFill>
                  <a:schemeClr val="bg1"/>
                </a:solidFill>
              </a:rPr>
              <a:t>run_list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54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Check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Success Criteria</a:t>
            </a:r>
            <a:r>
              <a:rPr lang="en-US" dirty="0"/>
              <a:t>:  We have an isolated environment to verify the success status of a chef-client run</a:t>
            </a:r>
          </a:p>
          <a:p>
            <a:r>
              <a:rPr lang="en-US" b="1" dirty="0"/>
              <a:t>Success Criteria</a:t>
            </a:r>
            <a:r>
              <a:rPr lang="en-US" dirty="0"/>
              <a:t>: The default apache recipe will be applied in the test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5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pic>
        <p:nvPicPr>
          <p:cNvPr id="6" name="Picture Placeholder 5" descr="Chef | IT automation for speed and awesomeness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8" r="-22968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www.chef.io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</a:p>
        </p:txBody>
      </p:sp>
    </p:spTree>
    <p:extLst>
      <p:ext uri="{BB962C8B-B14F-4D97-AF65-F5344CB8AC3E}">
        <p14:creationId xmlns:p14="http://schemas.microsoft.com/office/powerpoint/2010/main" val="102553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2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59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is a driver?</a:t>
            </a:r>
          </a:p>
          <a:p>
            <a:r>
              <a:rPr lang="en-US" dirty="0" smtClean="0"/>
              <a:t>What is a </a:t>
            </a:r>
            <a:r>
              <a:rPr lang="en-US" dirty="0" err="1" smtClean="0"/>
              <a:t>provisioner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What are platforms?</a:t>
            </a:r>
          </a:p>
          <a:p>
            <a:r>
              <a:rPr lang="en-US" dirty="0" smtClean="0"/>
              <a:t>What are suites?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0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Commands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kitchen list</a:t>
            </a:r>
          </a:p>
          <a:p>
            <a:r>
              <a:rPr lang="en-US" dirty="0" smtClean="0"/>
              <a:t>kitchen create</a:t>
            </a:r>
          </a:p>
          <a:p>
            <a:r>
              <a:rPr lang="en-US" dirty="0" smtClean="0"/>
              <a:t>kitchen converge</a:t>
            </a:r>
          </a:p>
          <a:p>
            <a:r>
              <a:rPr lang="en-US" dirty="0" smtClean="0"/>
              <a:t>kitchen login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60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Lab 8 – Create kitchen for </a:t>
            </a:r>
            <a:r>
              <a:rPr lang="en-US" dirty="0" err="1" smtClean="0"/>
              <a:t>motd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Update Test Kitchen for the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</a:p>
          <a:p>
            <a:pPr lvl="1"/>
            <a:r>
              <a:rPr lang="en-US" dirty="0" smtClean="0"/>
              <a:t>Use kitchen-</a:t>
            </a:r>
            <a:r>
              <a:rPr lang="en-US" dirty="0" err="1" smtClean="0"/>
              <a:t>docker</a:t>
            </a:r>
            <a:r>
              <a:rPr lang="en-US" dirty="0" smtClean="0"/>
              <a:t> driver</a:t>
            </a:r>
          </a:p>
          <a:p>
            <a:pPr lvl="1"/>
            <a:r>
              <a:rPr lang="en-US" dirty="0" smtClean="0"/>
              <a:t>Only text </a:t>
            </a:r>
            <a:r>
              <a:rPr lang="en-US" dirty="0" err="1" smtClean="0"/>
              <a:t>CentOS</a:t>
            </a:r>
            <a:endParaRPr lang="en-US" dirty="0" smtClean="0"/>
          </a:p>
          <a:p>
            <a:pPr lvl="1"/>
            <a:r>
              <a:rPr lang="en-US" dirty="0" smtClean="0"/>
              <a:t>Create the Test Kitchen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907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wanted to test our recipe on Ubuntu as well as </a:t>
            </a:r>
            <a:r>
              <a:rPr lang="en-US" dirty="0" err="1" smtClean="0"/>
              <a:t>CentOS</a:t>
            </a:r>
            <a:r>
              <a:rPr lang="en-US" dirty="0" smtClean="0"/>
              <a:t>?</a:t>
            </a:r>
          </a:p>
          <a:p>
            <a:r>
              <a:rPr lang="en-US" dirty="0" smtClean="0"/>
              <a:t>You wanted to remove the kitchen sandbox?</a:t>
            </a:r>
          </a:p>
        </p:txBody>
      </p:sp>
    </p:spTree>
    <p:extLst>
      <p:ext uri="{BB962C8B-B14F-4D97-AF65-F5344CB8AC3E}">
        <p14:creationId xmlns:p14="http://schemas.microsoft.com/office/powerpoint/2010/main" val="320632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81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Verifying node state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12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73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Last login: Tue May 26 05:55:46 2015 from 10.0.2.2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to the kitchen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82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Current &amp; Desired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9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curl: (7) couldn't connect to host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the test node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68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2455333" y="1509889"/>
            <a:ext cx="7210778" cy="424744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Workstation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009444" y="1693334"/>
            <a:ext cx="4487335" cy="1636888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t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Kitchen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52888" y="5037666"/>
            <a:ext cx="6547556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[chef@ip-172-31-44-173 apache]</a:t>
            </a:r>
            <a:r>
              <a:rPr lang="pt-BR" sz="2400" dirty="0" smtClean="0">
                <a:solidFill>
                  <a:schemeClr val="bg1"/>
                </a:solidFill>
              </a:rPr>
              <a:t>$ </a:t>
            </a:r>
            <a:r>
              <a:rPr lang="pt-BR" sz="2400" dirty="0" err="1" smtClean="0">
                <a:solidFill>
                  <a:schemeClr val="bg1"/>
                </a:solidFill>
              </a:rPr>
              <a:t>kitchen</a:t>
            </a:r>
            <a:r>
              <a:rPr lang="pt-BR" sz="2400" dirty="0" smtClean="0">
                <a:solidFill>
                  <a:schemeClr val="bg1"/>
                </a:solidFill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</a:rPr>
              <a:t>login</a:t>
            </a:r>
            <a:endParaRPr lang="en-US" sz="2400" dirty="0" err="1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75956" y="2706510"/>
            <a:ext cx="4151490" cy="4770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r>
              <a:rPr lang="de-DE" sz="1500" dirty="0">
                <a:solidFill>
                  <a:schemeClr val="bg1"/>
                </a:solidFill>
              </a:rPr>
              <a:t>[kitchen@5379d310dc59 ~]</a:t>
            </a:r>
            <a:r>
              <a:rPr lang="de-DE" sz="1500" dirty="0" smtClean="0">
                <a:solidFill>
                  <a:schemeClr val="bg1"/>
                </a:solidFill>
              </a:rPr>
              <a:t>$ </a:t>
            </a:r>
            <a:r>
              <a:rPr lang="de-DE" sz="1500" dirty="0" err="1" smtClean="0">
                <a:solidFill>
                  <a:schemeClr val="bg1"/>
                </a:solidFill>
              </a:rPr>
              <a:t>curl</a:t>
            </a:r>
            <a:r>
              <a:rPr lang="de-DE" sz="1500" dirty="0" smtClean="0">
                <a:solidFill>
                  <a:schemeClr val="bg1"/>
                </a:solidFill>
              </a:rPr>
              <a:t> http://</a:t>
            </a:r>
            <a:r>
              <a:rPr lang="de-DE" sz="1500" dirty="0" err="1" smtClean="0">
                <a:solidFill>
                  <a:schemeClr val="bg1"/>
                </a:solidFill>
              </a:rPr>
              <a:t>localhost</a:t>
            </a:r>
            <a:endParaRPr lang="de-DE" sz="1500" dirty="0" smtClean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curl: (7) couldn't connect to </a:t>
            </a:r>
            <a:r>
              <a:rPr lang="en-US" sz="1600" dirty="0" smtClean="0">
                <a:solidFill>
                  <a:schemeClr val="bg1"/>
                </a:solidFill>
              </a:rPr>
              <a:t>host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8015111" y="3344333"/>
            <a:ext cx="0" cy="1636889"/>
          </a:xfrm>
          <a:prstGeom prst="straightConnector1">
            <a:avLst/>
          </a:prstGeom>
          <a:ln w="50800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71555" y="4092223"/>
            <a:ext cx="4789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rgbClr val="FFFFFF"/>
                </a:solidFill>
              </a:rPr>
              <a:t>ssh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35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9 – Verify node state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Manually verifying the state of the test node is tedious and error-prone.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The end state of the node is automatically tested.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3449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tests to verify your servers</a:t>
            </a:r>
          </a:p>
          <a:p>
            <a:r>
              <a:rPr lang="en-US" dirty="0" smtClean="0"/>
              <a:t>Not dependent on Chef</a:t>
            </a:r>
          </a:p>
          <a:p>
            <a:r>
              <a:rPr lang="en-US" dirty="0" smtClean="0"/>
              <a:t>Defines many resource types</a:t>
            </a:r>
          </a:p>
          <a:p>
            <a:pPr lvl="1"/>
            <a:r>
              <a:rPr lang="en-US" dirty="0" smtClean="0"/>
              <a:t>package, service, user, etc.</a:t>
            </a:r>
          </a:p>
          <a:p>
            <a:r>
              <a:rPr lang="en-US" dirty="0" smtClean="0"/>
              <a:t>Works well with Test Kitchen</a:t>
            </a:r>
          </a:p>
          <a:p>
            <a:r>
              <a:rPr lang="en-US" dirty="0">
                <a:hlinkClick r:id="rId2"/>
              </a:rPr>
              <a:t>http://serverspec.org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3381375"/>
            <a:ext cx="330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1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logout</a:t>
            </a:r>
          </a:p>
          <a:p>
            <a:r>
              <a:rPr lang="en-US" dirty="0"/>
              <a:t>Connection to </a:t>
            </a:r>
            <a:r>
              <a:rPr lang="en-US" dirty="0" err="1"/>
              <a:t>localhost</a:t>
            </a:r>
            <a:r>
              <a:rPr lang="en-US" dirty="0"/>
              <a:t> closed.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 the Kitchen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92500" lnSpcReduction="10000"/>
          </a:bodyPr>
          <a:lstStyle/>
          <a:p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6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to the proper directory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53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location for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Kitchen will look in the </a:t>
            </a:r>
            <a:r>
              <a:rPr lang="en-US" dirty="0" smtClean="0">
                <a:latin typeface="Courier New"/>
                <a:cs typeface="Courier New"/>
              </a:rPr>
              <a:t>test/integration</a:t>
            </a:r>
            <a:r>
              <a:rPr lang="en-US" dirty="0" smtClean="0"/>
              <a:t> directory for test-related files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81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Suite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next level subdirectory will match the suite name.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default</a:t>
            </a:r>
          </a:p>
          <a:p>
            <a:r>
              <a:rPr lang="fr-FR" sz="2200" dirty="0"/>
              <a:t>        └── </a:t>
            </a:r>
            <a:r>
              <a:rPr lang="fr-FR" sz="2200" dirty="0" err="1"/>
              <a:t>serverspec</a:t>
            </a:r>
            <a:endParaRPr lang="fr-FR" sz="2200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57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Suite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 next level subdirectory will match the suite name.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</a:t>
            </a:r>
            <a:r>
              <a:rPr lang="fr-FR" sz="2200" b="1" dirty="0"/>
              <a:t>default</a:t>
            </a:r>
          </a:p>
          <a:p>
            <a:r>
              <a:rPr lang="fr-FR" sz="2200" dirty="0"/>
              <a:t>        └── </a:t>
            </a:r>
            <a:r>
              <a:rPr lang="fr-FR" sz="2200" dirty="0" err="1"/>
              <a:t>serverspec</a:t>
            </a:r>
            <a:endParaRPr lang="fr-FR" sz="2200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</a:t>
            </a:r>
            <a:r>
              <a:rPr lang="fr-FR" sz="2200" b="1" dirty="0"/>
              <a:t>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986889" y="2286000"/>
            <a:ext cx="28222" cy="182033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6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Busser subdirectory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Kitchen utilizes </a:t>
            </a:r>
            <a:r>
              <a:rPr lang="en-US" b="1" dirty="0" smtClean="0"/>
              <a:t>bussers</a:t>
            </a:r>
            <a:r>
              <a:rPr lang="en-US" dirty="0" smtClean="0"/>
              <a:t> to manage test plugins.</a:t>
            </a:r>
          </a:p>
          <a:p>
            <a:r>
              <a:rPr lang="en-US" dirty="0" smtClean="0"/>
              <a:t>We’ll be using the </a:t>
            </a:r>
            <a:r>
              <a:rPr lang="en-US" dirty="0" err="1" smtClean="0"/>
              <a:t>serverspec</a:t>
            </a:r>
            <a:r>
              <a:rPr lang="en-US" dirty="0" smtClean="0"/>
              <a:t> plugin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2328333"/>
          </a:xfrm>
        </p:spPr>
        <p:txBody>
          <a:bodyPr/>
          <a:lstStyle/>
          <a:p>
            <a:r>
              <a:rPr lang="fr-FR" sz="2200" dirty="0"/>
              <a:t>test/</a:t>
            </a:r>
          </a:p>
          <a:p>
            <a:r>
              <a:rPr lang="fr-FR" sz="2200" dirty="0"/>
              <a:t>└── </a:t>
            </a:r>
            <a:r>
              <a:rPr lang="fr-FR" sz="2200" dirty="0" err="1"/>
              <a:t>integration</a:t>
            </a:r>
            <a:endParaRPr lang="fr-FR" sz="2200" dirty="0"/>
          </a:p>
          <a:p>
            <a:r>
              <a:rPr lang="fr-FR" sz="2200" dirty="0"/>
              <a:t>    └── default</a:t>
            </a:r>
          </a:p>
          <a:p>
            <a:r>
              <a:rPr lang="fr-FR" sz="2200" dirty="0"/>
              <a:t>        └── </a:t>
            </a:r>
            <a:r>
              <a:rPr lang="fr-FR" sz="2200" b="1" dirty="0" err="1"/>
              <a:t>serverspec</a:t>
            </a:r>
            <a:endParaRPr lang="fr-FR" sz="2200" b="1" dirty="0"/>
          </a:p>
          <a:p>
            <a:r>
              <a:rPr lang="fr-FR" sz="2200" dirty="0"/>
              <a:t>            └── </a:t>
            </a:r>
            <a:r>
              <a:rPr lang="fr-FR" sz="2200" dirty="0" err="1"/>
              <a:t>default_spec.rb</a:t>
            </a:r>
            <a:endParaRPr lang="fr-FR" sz="2200" dirty="0"/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6178521" y="3708400"/>
            <a:ext cx="5486400" cy="232833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91440" tIns="0" rIns="9144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 New"/>
                <a:ea typeface="+mn-ea"/>
                <a:cs typeface="Courier New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Courier"/>
                <a:ea typeface="+mn-ea"/>
                <a:cs typeface="Courier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00" dirty="0"/>
              <a:t>suites:</a:t>
            </a:r>
          </a:p>
          <a:p>
            <a:r>
              <a:rPr lang="fr-FR" sz="2200" dirty="0"/>
              <a:t>  - </a:t>
            </a:r>
            <a:r>
              <a:rPr lang="fr-FR" sz="2200" dirty="0" err="1"/>
              <a:t>name</a:t>
            </a:r>
            <a:r>
              <a:rPr lang="fr-FR" sz="2200" dirty="0"/>
              <a:t>: default</a:t>
            </a:r>
          </a:p>
          <a:p>
            <a:r>
              <a:rPr lang="fr-FR" sz="2200" dirty="0"/>
              <a:t>    </a:t>
            </a:r>
            <a:r>
              <a:rPr lang="fr-FR" sz="2200" dirty="0" err="1"/>
              <a:t>run_list</a:t>
            </a:r>
            <a:r>
              <a:rPr lang="fr-FR" sz="2200" dirty="0"/>
              <a:t>:</a:t>
            </a:r>
          </a:p>
          <a:p>
            <a:r>
              <a:rPr lang="fr-FR" sz="2200" dirty="0"/>
              <a:t>      - </a:t>
            </a:r>
            <a:r>
              <a:rPr lang="fr-FR" sz="2200" dirty="0" err="1"/>
              <a:t>recipe</a:t>
            </a:r>
            <a:r>
              <a:rPr lang="fr-FR" sz="2200" dirty="0"/>
              <a:t>[apache::default]</a:t>
            </a:r>
          </a:p>
          <a:p>
            <a:r>
              <a:rPr lang="fr-FR" sz="220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4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535" b="-253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5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spec_helper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'apache::default'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i="1" dirty="0">
                <a:solidFill>
                  <a:srgbClr val="8F5902"/>
                </a:solidFill>
              </a:rPr>
              <a:t># </a:t>
            </a:r>
            <a:r>
              <a:rPr lang="en-US" i="1" dirty="0" err="1">
                <a:solidFill>
                  <a:srgbClr val="8F5902"/>
                </a:solidFill>
              </a:rPr>
              <a:t>Serverspec</a:t>
            </a:r>
            <a:r>
              <a:rPr lang="en-US" i="1" dirty="0">
                <a:solidFill>
                  <a:srgbClr val="8F5902"/>
                </a:solidFill>
              </a:rPr>
              <a:t> examples can be found at</a:t>
            </a:r>
          </a:p>
          <a:p>
            <a:r>
              <a:rPr lang="en-US" dirty="0"/>
              <a:t>  </a:t>
            </a:r>
            <a:r>
              <a:rPr lang="en-US" i="1" dirty="0">
                <a:solidFill>
                  <a:srgbClr val="8F5902"/>
                </a:solidFill>
              </a:rPr>
              <a:t># http://</a:t>
            </a:r>
            <a:r>
              <a:rPr lang="en-US" i="1" dirty="0" err="1">
                <a:solidFill>
                  <a:srgbClr val="8F5902"/>
                </a:solidFill>
              </a:rPr>
              <a:t>serverspec.org</a:t>
            </a:r>
            <a:r>
              <a:rPr lang="en-US" i="1" dirty="0">
                <a:solidFill>
                  <a:srgbClr val="8F5902"/>
                </a:solidFill>
              </a:rPr>
              <a:t>/</a:t>
            </a:r>
            <a:r>
              <a:rPr lang="en-US" i="1" dirty="0" err="1">
                <a:solidFill>
                  <a:srgbClr val="8F5902"/>
                </a:solidFill>
              </a:rPr>
              <a:t>resource_types.html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'does something'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skip </a:t>
            </a:r>
            <a:r>
              <a:rPr lang="en-US" dirty="0">
                <a:solidFill>
                  <a:srgbClr val="4E9A06"/>
                </a:solidFill>
              </a:rPr>
              <a:t>'Replace this with meaningful tests'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</a:t>
            </a:r>
            <a:r>
              <a:rPr lang="en-US" dirty="0" smtClean="0"/>
              <a:t>/default/</a:t>
            </a:r>
            <a:r>
              <a:rPr lang="en-US" dirty="0" err="1" smtClean="0"/>
              <a:t>serverspec</a:t>
            </a:r>
            <a:r>
              <a:rPr lang="en-US" dirty="0" smtClean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6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Expectation Form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describe "</a:t>
            </a:r>
            <a:r>
              <a:rPr lang="en-US" dirty="0" smtClean="0"/>
              <a:t>&lt;subject&gt;</a:t>
            </a:r>
            <a:r>
              <a:rPr lang="en-US" dirty="0"/>
              <a:t>" </a:t>
            </a:r>
            <a:r>
              <a:rPr lang="en-US" b="1" dirty="0"/>
              <a:t>do</a:t>
            </a:r>
          </a:p>
          <a:p>
            <a:r>
              <a:rPr lang="en-US" dirty="0"/>
              <a:t>  it "&lt;description&gt;" </a:t>
            </a:r>
            <a:r>
              <a:rPr lang="en-US" b="1" dirty="0"/>
              <a:t>do</a:t>
            </a:r>
          </a:p>
          <a:p>
            <a:r>
              <a:rPr lang="en-US" dirty="0"/>
              <a:t>    expect</a:t>
            </a:r>
            <a:r>
              <a:rPr lang="en-US" b="1" dirty="0"/>
              <a:t>(thing)</a:t>
            </a:r>
            <a:r>
              <a:rPr lang="en-US" dirty="0"/>
              <a:t>.to </a:t>
            </a:r>
            <a:r>
              <a:rPr lang="en-US" dirty="0" err="1"/>
              <a:t>eq</a:t>
            </a:r>
            <a:r>
              <a:rPr lang="en-US" dirty="0"/>
              <a:t> result</a:t>
            </a:r>
          </a:p>
          <a:p>
            <a:r>
              <a:rPr lang="en-US" dirty="0"/>
              <a:t>  </a:t>
            </a:r>
            <a:r>
              <a:rPr lang="en-US" b="1" dirty="0"/>
              <a:t>end</a:t>
            </a:r>
          </a:p>
          <a:p>
            <a:r>
              <a:rPr lang="en-US" b="1" dirty="0"/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3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Awesome Expectations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spec_helper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'apache::default'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i="1" dirty="0">
                <a:solidFill>
                  <a:srgbClr val="8F5902"/>
                </a:solidFill>
              </a:rPr>
              <a:t># </a:t>
            </a:r>
            <a:r>
              <a:rPr lang="en-US" i="1" dirty="0" err="1">
                <a:solidFill>
                  <a:srgbClr val="8F5902"/>
                </a:solidFill>
              </a:rPr>
              <a:t>Serverspec</a:t>
            </a:r>
            <a:r>
              <a:rPr lang="en-US" i="1" dirty="0">
                <a:solidFill>
                  <a:srgbClr val="8F5902"/>
                </a:solidFill>
              </a:rPr>
              <a:t> examples can be found at</a:t>
            </a:r>
          </a:p>
          <a:p>
            <a:r>
              <a:rPr lang="en-US" dirty="0"/>
              <a:t>  </a:t>
            </a:r>
            <a:r>
              <a:rPr lang="en-US" i="1" dirty="0">
                <a:solidFill>
                  <a:srgbClr val="8F5902"/>
                </a:solidFill>
              </a:rPr>
              <a:t># http://</a:t>
            </a:r>
            <a:r>
              <a:rPr lang="en-US" i="1" dirty="0" err="1">
                <a:solidFill>
                  <a:srgbClr val="8F5902"/>
                </a:solidFill>
              </a:rPr>
              <a:t>serverspec.org</a:t>
            </a:r>
            <a:r>
              <a:rPr lang="en-US" i="1" dirty="0">
                <a:solidFill>
                  <a:srgbClr val="8F5902"/>
                </a:solidFill>
              </a:rPr>
              <a:t>/</a:t>
            </a:r>
            <a:r>
              <a:rPr lang="en-US" i="1" dirty="0" err="1">
                <a:solidFill>
                  <a:srgbClr val="8F5902"/>
                </a:solidFill>
              </a:rPr>
              <a:t>resource_types.html</a:t>
            </a:r>
            <a:endParaRPr lang="en-US" i="1" dirty="0">
              <a:solidFill>
                <a:srgbClr val="8F5902"/>
              </a:solidFill>
            </a:endParaRP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8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-----&gt; Running </a:t>
            </a:r>
            <a:r>
              <a:rPr lang="en-US" dirty="0" err="1"/>
              <a:t>serverspec</a:t>
            </a:r>
            <a:r>
              <a:rPr lang="en-US" dirty="0"/>
              <a:t> test suite</a:t>
            </a:r>
          </a:p>
          <a:p>
            <a:r>
              <a:rPr lang="en-US" dirty="0"/>
              <a:t>       /opt/chef/embedded/bin/ruby -I/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 -I/</a:t>
            </a:r>
            <a:r>
              <a:rPr lang="en-US" dirty="0" err="1"/>
              <a:t>tmp</a:t>
            </a:r>
            <a:r>
              <a:rPr lang="en-US" dirty="0"/>
              <a:t>/busser/gems/gems/rspec-support-3.1.2/lib:/</a:t>
            </a:r>
            <a:r>
              <a:rPr lang="en-US" dirty="0" err="1"/>
              <a:t>tmp</a:t>
            </a:r>
            <a:r>
              <a:rPr lang="en-US" dirty="0"/>
              <a:t>/busser/gems/gems/rspec-core-3.1.7/lib /opt/chef/embedded/bin/</a:t>
            </a:r>
            <a:r>
              <a:rPr lang="en-US" dirty="0" err="1"/>
              <a:t>rspec</a:t>
            </a:r>
            <a:r>
              <a:rPr lang="en-US" dirty="0"/>
              <a:t> --pattern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/\*\*/\*_</a:t>
            </a:r>
            <a:r>
              <a:rPr lang="en-US" dirty="0" err="1"/>
              <a:t>spec.rb</a:t>
            </a:r>
            <a:r>
              <a:rPr lang="en-US" dirty="0"/>
              <a:t> --color --format documentation --default-path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apache</a:t>
            </a:r>
          </a:p>
          <a:p>
            <a:r>
              <a:rPr lang="en-US" dirty="0"/>
              <a:t>         is awesome</a:t>
            </a:r>
          </a:p>
          <a:p>
            <a:endParaRPr lang="en-US" dirty="0"/>
          </a:p>
          <a:p>
            <a:r>
              <a:rPr lang="en-US" dirty="0"/>
              <a:t>       Finished in 0.02823 seconds (files took 0.99875 seconds to load)</a:t>
            </a:r>
          </a:p>
          <a:p>
            <a:r>
              <a:rPr lang="en-US" dirty="0"/>
              <a:t>       1 example, 0 failures</a:t>
            </a:r>
          </a:p>
          <a:p>
            <a:r>
              <a:rPr lang="en-US" dirty="0"/>
              <a:t>       Finished verifying &lt;default-centos-64&gt; (0m5.03s).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6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you test our criteria?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want a custom home page available on the web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6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success?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 is installed?</a:t>
            </a:r>
          </a:p>
          <a:p>
            <a:r>
              <a:rPr lang="en-US" dirty="0" smtClean="0"/>
              <a:t>Page is displayed?</a:t>
            </a:r>
          </a:p>
          <a:p>
            <a:r>
              <a:rPr lang="en-US" dirty="0" smtClean="0"/>
              <a:t>What else?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53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package is installed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"apache"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awesome"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eq</a:t>
            </a:r>
            <a:r>
              <a:rPr lang="en-US" b="1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204A87"/>
                </a:solidFill>
              </a:rPr>
              <a:t>true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(package(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 smtClean="0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29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 (FAILED - 1)</a:t>
            </a:r>
          </a:p>
          <a:p>
            <a:endParaRPr lang="en-US" dirty="0"/>
          </a:p>
          <a:p>
            <a:r>
              <a:rPr lang="en-US" dirty="0"/>
              <a:t>       Failures:</a:t>
            </a:r>
          </a:p>
          <a:p>
            <a:endParaRPr lang="en-US" dirty="0"/>
          </a:p>
          <a:p>
            <a:r>
              <a:rPr lang="en-US" dirty="0"/>
              <a:t>         1) apache is installed</a:t>
            </a:r>
          </a:p>
          <a:p>
            <a:r>
              <a:rPr lang="en-US" dirty="0"/>
              <a:t>            Failure/Error: expect(package("</a:t>
            </a:r>
            <a:r>
              <a:rPr lang="en-US" dirty="0" err="1"/>
              <a:t>httpd</a:t>
            </a:r>
            <a:r>
              <a:rPr lang="en-US" dirty="0"/>
              <a:t>")).to </a:t>
            </a:r>
            <a:r>
              <a:rPr lang="en-US" dirty="0" err="1"/>
              <a:t>be_installed</a:t>
            </a:r>
            <a:endParaRPr lang="en-US" dirty="0"/>
          </a:p>
          <a:p>
            <a:r>
              <a:rPr lang="en-US" dirty="0"/>
              <a:t>              expected Package "</a:t>
            </a:r>
            <a:r>
              <a:rPr lang="en-US" dirty="0" err="1"/>
              <a:t>httpd</a:t>
            </a:r>
            <a:r>
              <a:rPr lang="en-US" dirty="0"/>
              <a:t>" to be installed</a:t>
            </a:r>
          </a:p>
          <a:p>
            <a:r>
              <a:rPr lang="en-US" dirty="0"/>
              <a:t>              /bin/</a:t>
            </a:r>
            <a:r>
              <a:rPr lang="en-US" dirty="0" err="1"/>
              <a:t>sh</a:t>
            </a:r>
            <a:r>
              <a:rPr lang="en-US" dirty="0"/>
              <a:t> -c rpm\ -q\ </a:t>
            </a:r>
            <a:r>
              <a:rPr lang="en-US" dirty="0" err="1"/>
              <a:t>httpd</a:t>
            </a:r>
            <a:endParaRPr lang="en-US" dirty="0"/>
          </a:p>
          <a:p>
            <a:r>
              <a:rPr lang="en-US" dirty="0"/>
              <a:t>              package </a:t>
            </a:r>
            <a:r>
              <a:rPr lang="en-US" dirty="0" err="1"/>
              <a:t>httpd</a:t>
            </a:r>
            <a:r>
              <a:rPr lang="en-US" dirty="0"/>
              <a:t> is not installed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6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is failing, make it pass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Test-driven development involves</a:t>
            </a:r>
          </a:p>
          <a:p>
            <a:pPr lvl="1"/>
            <a:r>
              <a:rPr lang="en-US" dirty="0" smtClean="0"/>
              <a:t>Write a test to verify something is working</a:t>
            </a:r>
          </a:p>
          <a:p>
            <a:pPr lvl="1"/>
            <a:r>
              <a:rPr lang="en-US" dirty="0" smtClean="0"/>
              <a:t>Watch the test fail</a:t>
            </a:r>
          </a:p>
          <a:p>
            <a:pPr lvl="1"/>
            <a:r>
              <a:rPr lang="en-US" dirty="0" smtClean="0"/>
              <a:t>Write just enough code to make the test pass</a:t>
            </a:r>
          </a:p>
          <a:p>
            <a:pPr lvl="1"/>
            <a:r>
              <a:rPr lang="en-US" dirty="0" smtClean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37393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our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~/chef-</a:t>
            </a:r>
            <a:r>
              <a:rPr lang="en-US" dirty="0" err="1" smtClean="0"/>
              <a:t>reop</a:t>
            </a:r>
            <a:r>
              <a:rPr lang="en-US" dirty="0" smtClean="0"/>
              <a:t>/cookbooks/apache/recipes/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1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753" b="-75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0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-----&gt; Converging &lt;default-centos-64&gt;...</a:t>
            </a:r>
          </a:p>
          <a:p>
            <a:r>
              <a:rPr lang="en-US" dirty="0"/>
              <a:t>       Preparing files for transfer</a:t>
            </a:r>
          </a:p>
          <a:p>
            <a:r>
              <a:rPr lang="en-US" dirty="0"/>
              <a:t>       Resolving cookbook dependencies with </a:t>
            </a:r>
            <a:r>
              <a:rPr lang="en-US" dirty="0" err="1"/>
              <a:t>Berkshelf</a:t>
            </a:r>
            <a:r>
              <a:rPr lang="en-US" dirty="0"/>
              <a:t> 3.1.5...</a:t>
            </a:r>
          </a:p>
          <a:p>
            <a:r>
              <a:rPr lang="en-US" dirty="0"/>
              <a:t>       Removing non-cookbook files before transfer</a:t>
            </a:r>
          </a:p>
          <a:p>
            <a:r>
              <a:rPr lang="en-US" dirty="0"/>
              <a:t>       </a:t>
            </a:r>
            <a:r>
              <a:rPr lang="en-US" dirty="0" err="1"/>
              <a:t>Transfering</a:t>
            </a:r>
            <a:r>
              <a:rPr lang="en-US" dirty="0"/>
              <a:t> files to &lt;default-centos-64&gt;</a:t>
            </a:r>
          </a:p>
          <a:p>
            <a:r>
              <a:rPr lang="en-US" dirty="0"/>
              <a:t>       [2014-11-10T09:20:26+00:00] INFO: Starting chef-zero on host </a:t>
            </a:r>
            <a:r>
              <a:rPr lang="en-US" dirty="0" err="1"/>
              <a:t>localhost</a:t>
            </a:r>
            <a:r>
              <a:rPr lang="en-US" dirty="0"/>
              <a:t>, port 8889 with repository at repository at /</a:t>
            </a:r>
            <a:r>
              <a:rPr lang="en-US" dirty="0" err="1"/>
              <a:t>tmp</a:t>
            </a:r>
            <a:r>
              <a:rPr lang="en-US" dirty="0"/>
              <a:t>/kitchen</a:t>
            </a:r>
          </a:p>
          <a:p>
            <a:r>
              <a:rPr lang="en-US" dirty="0"/>
              <a:t>         One version per cookbook</a:t>
            </a:r>
          </a:p>
          <a:p>
            <a:endParaRPr lang="en-US" dirty="0"/>
          </a:p>
          <a:p>
            <a:r>
              <a:rPr lang="en-US" dirty="0"/>
              <a:t>       [2014-11-10T09:20:26+00:00] INFO: Forking chef instance to converge...</a:t>
            </a:r>
          </a:p>
          <a:p>
            <a:r>
              <a:rPr lang="en-US" dirty="0"/>
              <a:t>       Starting Chef Client, version 11.16.4</a:t>
            </a:r>
          </a:p>
          <a:p>
            <a:r>
              <a:rPr lang="en-US" dirty="0"/>
              <a:t>       [2014-11-10T09:20:27+00:00] INFO: *** Chef 11.16.4 ***</a:t>
            </a:r>
          </a:p>
          <a:p>
            <a:r>
              <a:rPr lang="en-US" dirty="0"/>
              <a:t>       [2014-11-10T09:20:27+00:00] INFO: Chef-client </a:t>
            </a:r>
            <a:r>
              <a:rPr lang="en-US" dirty="0" err="1"/>
              <a:t>pid</a:t>
            </a:r>
            <a:r>
              <a:rPr lang="en-US" dirty="0"/>
              <a:t>: 571</a:t>
            </a:r>
          </a:p>
          <a:p>
            <a:r>
              <a:rPr lang="en-US" dirty="0"/>
              <a:t> </a:t>
            </a:r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 the node again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 apache</a:t>
            </a:r>
          </a:p>
          <a:p>
            <a:r>
              <a:rPr lang="en-US" dirty="0"/>
              <a:t>         is awesome</a:t>
            </a:r>
          </a:p>
          <a:p>
            <a:r>
              <a:rPr lang="en-US" dirty="0"/>
              <a:t>         is installed</a:t>
            </a:r>
          </a:p>
          <a:p>
            <a:endParaRPr lang="en-US" dirty="0"/>
          </a:p>
          <a:p>
            <a:r>
              <a:rPr lang="en-US" dirty="0"/>
              <a:t>       Finished in 0.48165 seconds (files took 1.05 seconds to load)</a:t>
            </a:r>
          </a:p>
          <a:p>
            <a:r>
              <a:rPr lang="en-US" dirty="0"/>
              <a:t>       2 examples, 0 failures</a:t>
            </a:r>
          </a:p>
          <a:p>
            <a:r>
              <a:rPr lang="en-US" dirty="0"/>
              <a:t>       Finished verifying &lt;default-centos-64&gt; (0m5.64s).</a:t>
            </a:r>
          </a:p>
          <a:p>
            <a:r>
              <a:rPr lang="en-US" dirty="0"/>
              <a:t>-----&gt; Kitchen is finished. (0m11.84s)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the test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6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will you test?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Is the service running?</a:t>
            </a:r>
          </a:p>
          <a:p>
            <a:r>
              <a:rPr lang="en-US" dirty="0" smtClean="0"/>
              <a:t>Is the port accessible?</a:t>
            </a:r>
          </a:p>
          <a:p>
            <a:r>
              <a:rPr lang="en-US" dirty="0" smtClean="0"/>
              <a:t>Is the expected content being served?</a:t>
            </a:r>
          </a:p>
          <a:p>
            <a:endParaRPr lang="en-US" dirty="0"/>
          </a:p>
          <a:p>
            <a:r>
              <a:rPr lang="en-US" dirty="0" smtClean="0"/>
              <a:t>Make sure everything works from a fresh kitchen,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993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358934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 the </a:t>
            </a:r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running"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(service 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be_running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"is listening on port 80"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(port </a:t>
            </a:r>
            <a:r>
              <a:rPr lang="en-US" b="1" dirty="0">
                <a:solidFill>
                  <a:srgbClr val="0000CF"/>
                </a:solidFill>
              </a:rPr>
              <a:t>80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be_listening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"displays a custom home page"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(command(</a:t>
            </a:r>
            <a:r>
              <a:rPr lang="en-US" b="1" dirty="0">
                <a:solidFill>
                  <a:srgbClr val="4E9A06"/>
                </a:solidFill>
              </a:rPr>
              <a:t>"curl </a:t>
            </a:r>
            <a:r>
              <a:rPr lang="en-US" b="1" dirty="0" err="1">
                <a:solidFill>
                  <a:srgbClr val="4E9A06"/>
                </a:solidFill>
              </a:rPr>
              <a:t>localhost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stdout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match </a:t>
            </a:r>
            <a:r>
              <a:rPr lang="en-US" b="1" dirty="0">
                <a:solidFill>
                  <a:srgbClr val="4E9A06"/>
                </a:solidFill>
              </a:rPr>
              <a:t>/hello/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1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500" dirty="0"/>
              <a:t> apache</a:t>
            </a:r>
          </a:p>
          <a:p>
            <a:r>
              <a:rPr lang="en-US" sz="2500" dirty="0"/>
              <a:t>         is installed</a:t>
            </a:r>
          </a:p>
          <a:p>
            <a:r>
              <a:rPr lang="en-US" sz="2500" dirty="0"/>
              <a:t>         is running</a:t>
            </a:r>
          </a:p>
          <a:p>
            <a:r>
              <a:rPr lang="en-US" sz="2500" dirty="0"/>
              <a:t>         is </a:t>
            </a:r>
            <a:r>
              <a:rPr lang="en-US" sz="2500" dirty="0" smtClean="0"/>
              <a:t>listening on </a:t>
            </a:r>
            <a:r>
              <a:rPr lang="en-US" sz="2500" dirty="0"/>
              <a:t>port 80</a:t>
            </a:r>
          </a:p>
          <a:p>
            <a:r>
              <a:rPr lang="en-US" sz="2500" dirty="0"/>
              <a:t>         displays a custom home page</a:t>
            </a:r>
          </a:p>
          <a:p>
            <a:endParaRPr lang="en-US" sz="2500" dirty="0"/>
          </a:p>
          <a:p>
            <a:r>
              <a:rPr lang="en-US" sz="2500" dirty="0"/>
              <a:t>       Finished in 0.3968 seconds</a:t>
            </a:r>
          </a:p>
          <a:p>
            <a:r>
              <a:rPr lang="en-US" sz="2500" dirty="0"/>
              <a:t>       4 examples, 0 failures</a:t>
            </a:r>
          </a:p>
          <a:p>
            <a:r>
              <a:rPr lang="en-US" sz="2500" dirty="0"/>
              <a:t>       Finished verifying &lt;default-centos-64&gt; (0m4.25s).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3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Kitchen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kitchen create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converge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verify</a:t>
            </a:r>
          </a:p>
          <a:p>
            <a:r>
              <a:rPr lang="en-US" dirty="0" smtClean="0">
                <a:latin typeface="Courier New"/>
                <a:cs typeface="Courier New"/>
              </a:rPr>
              <a:t>kitchen destroy</a:t>
            </a:r>
          </a:p>
          <a:p>
            <a:endParaRPr lang="en-US" dirty="0"/>
          </a:p>
          <a:p>
            <a:r>
              <a:rPr lang="en-US" dirty="0" smtClean="0"/>
              <a:t>All at once with </a:t>
            </a:r>
            <a:r>
              <a:rPr lang="en-US" dirty="0" smtClean="0">
                <a:latin typeface="Courier New"/>
                <a:cs typeface="Courier New"/>
              </a:rPr>
              <a:t>kitchen test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3698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93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10 – Verify node state in </a:t>
            </a:r>
            <a:r>
              <a:rPr lang="en-US" dirty="0" err="1" smtClean="0"/>
              <a:t>motd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serverspec</a:t>
            </a:r>
            <a:r>
              <a:rPr lang="en-US" dirty="0" smtClean="0"/>
              <a:t> tests to your </a:t>
            </a:r>
            <a:r>
              <a:rPr lang="en-US" dirty="0" err="1" smtClean="0"/>
              <a:t>motd</a:t>
            </a:r>
            <a:r>
              <a:rPr lang="en-US" dirty="0" smtClean="0"/>
              <a:t> cookbook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89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command will show you the current state of your test kitchen suites?</a:t>
            </a:r>
          </a:p>
          <a:p>
            <a:r>
              <a:rPr lang="en-US" dirty="0" smtClean="0"/>
              <a:t>Can you view your kitchen’s custom home page from your laptop’s browser?  How?  Why?</a:t>
            </a:r>
          </a:p>
          <a:p>
            <a:r>
              <a:rPr lang="en-US" dirty="0" smtClean="0"/>
              <a:t>Is it important to start with a fresh kitchen?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66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4964" b="-4964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Node State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4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Even Faster Feedback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03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too slow!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To test our code, we need to spin up a test kitchen, converge a node, execute some tests.</a:t>
            </a:r>
          </a:p>
          <a:p>
            <a:r>
              <a:rPr lang="en-US" dirty="0" smtClean="0"/>
              <a:t>Our simple test case takes about 2 minutes to fully execute.</a:t>
            </a:r>
          </a:p>
        </p:txBody>
      </p:sp>
    </p:spTree>
    <p:extLst>
      <p:ext uri="{BB962C8B-B14F-4D97-AF65-F5344CB8AC3E}">
        <p14:creationId xmlns:p14="http://schemas.microsoft.com/office/powerpoint/2010/main" val="357421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Properly configured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We need a way to verify that the resources in our recipes are properly configured</a:t>
            </a:r>
          </a:p>
          <a:p>
            <a:r>
              <a:rPr lang="en-US" dirty="0" smtClean="0"/>
              <a:t>We want to get faster feedback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4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9 – Verify the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should be able to catch errors before we need to converge a node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Catch a typo prior to converge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79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Test before you converge</a:t>
            </a:r>
          </a:p>
          <a:p>
            <a:r>
              <a:rPr lang="en-US" dirty="0" smtClean="0"/>
              <a:t>Get feedback on cookbook changes without the need for target servers</a:t>
            </a:r>
            <a:endParaRPr lang="en-US" dirty="0"/>
          </a:p>
        </p:txBody>
      </p:sp>
      <p:pic>
        <p:nvPicPr>
          <p:cNvPr id="7" name="Picture Placeholder 6" descr="ChefSpec by sethvargo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05" r="-270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sethvargo.github.io</a:t>
            </a:r>
            <a:r>
              <a:rPr lang="en-US" dirty="0"/>
              <a:t>/</a:t>
            </a:r>
            <a:r>
              <a:rPr lang="en-US" dirty="0" err="1"/>
              <a:t>chefspec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4685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cd ~/chef-repo/cookbooks/apache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5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directory for our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mkdir</a:t>
            </a:r>
            <a:r>
              <a:rPr lang="en-US" dirty="0"/>
              <a:t> -p spec/unit</a:t>
            </a:r>
          </a:p>
        </p:txBody>
      </p:sp>
    </p:spTree>
    <p:extLst>
      <p:ext uri="{BB962C8B-B14F-4D97-AF65-F5344CB8AC3E}">
        <p14:creationId xmlns:p14="http://schemas.microsoft.com/office/powerpoint/2010/main" val="37764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a </a:t>
            </a:r>
            <a:r>
              <a:rPr lang="en-US" dirty="0" err="1" smtClean="0"/>
              <a:t>ChefSpec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chefspec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'apache::default'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let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:</a:t>
            </a:r>
            <a:r>
              <a:rPr lang="en-US" b="1" dirty="0" err="1">
                <a:solidFill>
                  <a:srgbClr val="4E9A06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 err="1">
                <a:solidFill>
                  <a:srgbClr val="000000"/>
                </a:solidFill>
              </a:rPr>
              <a:t>ChefSpec</a:t>
            </a:r>
            <a:r>
              <a:rPr lang="en-US" b="1" dirty="0">
                <a:solidFill>
                  <a:srgbClr val="CE5C00"/>
                </a:solidFill>
              </a:rPr>
              <a:t>::</a:t>
            </a:r>
            <a:r>
              <a:rPr lang="en-US" b="1" dirty="0" err="1">
                <a:solidFill>
                  <a:srgbClr val="000000"/>
                </a:solidFill>
              </a:rPr>
              <a:t>Runner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new</a:t>
            </a:r>
            <a:r>
              <a:rPr lang="en-US" b="1" dirty="0" err="1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converge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described_recipe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'installs apache'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 err="1">
                <a:solidFill>
                  <a:srgbClr val="000000"/>
                </a:solidFill>
              </a:rPr>
              <a:t>chef_run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install_package</a:t>
            </a:r>
            <a:r>
              <a:rPr lang="en-US" b="1" dirty="0">
                <a:solidFill>
                  <a:srgbClr val="000000"/>
                </a:solidFill>
              </a:rPr>
              <a:t>(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spec</a:t>
            </a:r>
            <a:r>
              <a:rPr lang="en-US" dirty="0"/>
              <a:t>/</a:t>
            </a:r>
            <a:r>
              <a:rPr lang="en-US" dirty="0" smtClean="0"/>
              <a:t>unit/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6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Current &amp; Desired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30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Finished in 0.00865 seconds (files took 5.5 seconds to load)</a:t>
            </a:r>
          </a:p>
          <a:p>
            <a:r>
              <a:rPr lang="en-US" sz="2400" dirty="0"/>
              <a:t>1 example, 0 failures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0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"http"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017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F</a:t>
            </a:r>
          </a:p>
          <a:p>
            <a:endParaRPr lang="en-US" sz="2400" dirty="0"/>
          </a:p>
          <a:p>
            <a:r>
              <a:rPr lang="en-US" sz="2400" dirty="0"/>
              <a:t>Failures:</a:t>
            </a:r>
          </a:p>
          <a:p>
            <a:endParaRPr lang="en-US" sz="2400" dirty="0"/>
          </a:p>
          <a:p>
            <a:r>
              <a:rPr lang="en-US" sz="2400" dirty="0"/>
              <a:t>  1) apache::default installs apache</a:t>
            </a:r>
          </a:p>
          <a:p>
            <a:r>
              <a:rPr lang="en-US" sz="2400" dirty="0"/>
              <a:t>     Failure/Error: expect(</a:t>
            </a:r>
            <a:r>
              <a:rPr lang="en-US" sz="2400" dirty="0" err="1"/>
              <a:t>chef_run</a:t>
            </a:r>
            <a:r>
              <a:rPr lang="en-US" sz="2400" dirty="0"/>
              <a:t>).to </a:t>
            </a:r>
            <a:r>
              <a:rPr lang="en-US" sz="2400" dirty="0" err="1"/>
              <a:t>install_package</a:t>
            </a:r>
            <a:r>
              <a:rPr lang="en-US" sz="2400" dirty="0"/>
              <a:t>('</a:t>
            </a:r>
            <a:r>
              <a:rPr lang="en-US" sz="2400" dirty="0" err="1"/>
              <a:t>httpd</a:t>
            </a:r>
            <a:r>
              <a:rPr lang="en-US" sz="2400" dirty="0"/>
              <a:t>')</a:t>
            </a:r>
          </a:p>
          <a:p>
            <a:r>
              <a:rPr lang="en-US" sz="2400" dirty="0"/>
              <a:t>       expected "package[</a:t>
            </a:r>
            <a:r>
              <a:rPr lang="en-US" sz="2400" dirty="0" err="1"/>
              <a:t>httpd</a:t>
            </a:r>
            <a:r>
              <a:rPr lang="en-US" sz="2400" dirty="0"/>
              <a:t>]" with action :install to be in Chef run. Other package resources:</a:t>
            </a:r>
          </a:p>
          <a:p>
            <a:endParaRPr lang="en-US" sz="2400" dirty="0"/>
          </a:p>
          <a:p>
            <a:r>
              <a:rPr lang="en-US" sz="2400" dirty="0"/>
              <a:t>         package[http]</a:t>
            </a:r>
          </a:p>
          <a:p>
            <a:endParaRPr lang="en-US" sz="2400" dirty="0"/>
          </a:p>
          <a:p>
            <a:r>
              <a:rPr lang="en-US" sz="2400" dirty="0"/>
              <a:t>     # ./spec/unit/default_spec.rb:9:in `block (2 levels) in &lt;top (required)&gt;'</a:t>
            </a:r>
          </a:p>
          <a:p>
            <a:endParaRPr lang="en-US" sz="2400" dirty="0"/>
          </a:p>
          <a:p>
            <a:r>
              <a:rPr lang="en-US" sz="2400" dirty="0"/>
              <a:t>Finished in 0.00847 seconds (files took 4.85 seconds to load)</a:t>
            </a:r>
          </a:p>
          <a:p>
            <a:r>
              <a:rPr lang="en-US" sz="2400" dirty="0"/>
              <a:t>1 example, 1 failure</a:t>
            </a:r>
          </a:p>
          <a:p>
            <a:endParaRPr lang="en-US" sz="2400" dirty="0"/>
          </a:p>
          <a:p>
            <a:r>
              <a:rPr lang="en-US" sz="2400" dirty="0"/>
              <a:t>Failed examples:</a:t>
            </a:r>
          </a:p>
          <a:p>
            <a:endParaRPr lang="en-US" sz="2400" dirty="0"/>
          </a:p>
          <a:p>
            <a:r>
              <a:rPr lang="en-US" sz="2400" dirty="0" err="1"/>
              <a:t>rspec</a:t>
            </a:r>
            <a:r>
              <a:rPr lang="en-US" sz="2400" dirty="0"/>
              <a:t> ./spec/unit/default_spec.rb:8 # apache::default installs apache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the </a:t>
            </a:r>
            <a:r>
              <a:rPr lang="en-US" dirty="0" err="1" smtClean="0"/>
              <a:t>ChefSpec</a:t>
            </a:r>
            <a:r>
              <a:rPr lang="en-US" dirty="0" smtClean="0"/>
              <a:t> tests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rspec</a:t>
            </a:r>
            <a:r>
              <a:rPr lang="en-US" dirty="0"/>
              <a:t> spec/unit/</a:t>
            </a:r>
            <a:r>
              <a:rPr lang="en-US" dirty="0" smtClean="0"/>
              <a:t>*.</a:t>
            </a:r>
            <a:r>
              <a:rPr lang="en-US" dirty="0" err="1" smtClean="0"/>
              <a:t>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4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the cookbook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httpd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dirty="0">
              <a:solidFill>
                <a:srgbClr val="4E9A06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492125" y="1889125"/>
            <a:ext cx="358775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7340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67226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77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is the primary difference between </a:t>
            </a:r>
            <a:r>
              <a:rPr lang="en-US" dirty="0" err="1" smtClean="0"/>
              <a:t>ChefSpec</a:t>
            </a:r>
            <a:r>
              <a:rPr lang="en-US" dirty="0" smtClean="0"/>
              <a:t> and </a:t>
            </a:r>
            <a:r>
              <a:rPr lang="en-US" dirty="0" err="1" smtClean="0"/>
              <a:t>ServerSpec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Why use </a:t>
            </a:r>
            <a:r>
              <a:rPr lang="en-US" dirty="0" err="1" smtClean="0"/>
              <a:t>ChefSpec</a:t>
            </a:r>
            <a:r>
              <a:rPr lang="en-US" dirty="0" smtClean="0"/>
              <a:t> if you already have </a:t>
            </a:r>
            <a:r>
              <a:rPr lang="en-US" dirty="0" err="1" smtClean="0"/>
              <a:t>ServerSpec</a:t>
            </a:r>
            <a:r>
              <a:rPr lang="en-US" dirty="0" smtClean="0"/>
              <a:t> tests?</a:t>
            </a:r>
          </a:p>
          <a:p>
            <a:r>
              <a:rPr lang="en-US" dirty="0" smtClean="0"/>
              <a:t>Do passing </a:t>
            </a:r>
            <a:r>
              <a:rPr lang="en-US" dirty="0" err="1" smtClean="0"/>
              <a:t>ChefSpec</a:t>
            </a:r>
            <a:r>
              <a:rPr lang="en-US" dirty="0" smtClean="0"/>
              <a:t> tests ensure your recipe will work?</a:t>
            </a:r>
          </a:p>
          <a:p>
            <a:r>
              <a:rPr lang="en-US" dirty="0" smtClean="0"/>
              <a:t>How would you feel about removing some of your </a:t>
            </a:r>
            <a:r>
              <a:rPr lang="en-US" dirty="0" err="1" smtClean="0"/>
              <a:t>ServerSpec</a:t>
            </a:r>
            <a:r>
              <a:rPr lang="en-US" dirty="0" smtClean="0"/>
              <a:t> tests now that you have </a:t>
            </a:r>
            <a:r>
              <a:rPr lang="en-US" dirty="0" err="1" smtClean="0"/>
              <a:t>ChefSpec</a:t>
            </a:r>
            <a:r>
              <a:rPr lang="en-US" dirty="0" smtClean="0"/>
              <a:t> in place?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72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ChefSpec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61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Clean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Follow best practices, avoid mistakes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31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Check cookbooks for common problems</a:t>
            </a:r>
          </a:p>
          <a:p>
            <a:r>
              <a:rPr lang="en-US" dirty="0" smtClean="0"/>
              <a:t>Style, correctness, deprecations, etc.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47" b="-2647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www.foodcritic.io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0733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600" dirty="0" err="1" smtClean="0"/>
              <a:t>ssh</a:t>
            </a:r>
            <a:r>
              <a:rPr lang="en-US" sz="3600" dirty="0" smtClean="0"/>
              <a:t> client</a:t>
            </a:r>
          </a:p>
          <a:p>
            <a:r>
              <a:rPr lang="en-US" sz="3600" dirty="0" smtClean="0"/>
              <a:t>good text editor (Atom, Sublime, vim, </a:t>
            </a:r>
            <a:r>
              <a:rPr lang="en-US" sz="3600" dirty="0" err="1" smtClean="0"/>
              <a:t>emacs</a:t>
            </a:r>
            <a:r>
              <a:rPr lang="en-US" sz="3600" dirty="0" smtClean="0"/>
              <a:t>)</a:t>
            </a:r>
          </a:p>
          <a:p>
            <a:r>
              <a:rPr lang="en-US" sz="3600" dirty="0" smtClean="0"/>
              <a:t>Vagrant &amp; Virtual Box</a:t>
            </a:r>
          </a:p>
          <a:p>
            <a:r>
              <a:rPr lang="en-US" sz="3600" dirty="0" err="1" smtClean="0"/>
              <a:t>git</a:t>
            </a:r>
            <a:endParaRPr lang="en-US" sz="3600" dirty="0" smtClean="0"/>
          </a:p>
          <a:p>
            <a:r>
              <a:rPr lang="en-US" sz="3600" dirty="0" smtClean="0"/>
              <a:t>Chef Development Kit</a:t>
            </a:r>
          </a:p>
          <a:p>
            <a:endParaRPr lang="en-US" sz="3600" dirty="0"/>
          </a:p>
          <a:p>
            <a:r>
              <a:rPr lang="en-US" sz="3600" dirty="0" smtClean="0"/>
              <a:t>Vagrant .box file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7624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our recipe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CE5C00"/>
                </a:solidFill>
              </a:rPr>
              <a:t>= 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"#{</a:t>
            </a:r>
            <a:r>
              <a:rPr lang="en-US" dirty="0" err="1">
                <a:solidFill>
                  <a:srgbClr val="000000"/>
                </a:solidFill>
              </a:rPr>
              <a:t>package_name</a:t>
            </a:r>
            <a:r>
              <a:rPr lang="en-US" dirty="0">
                <a:solidFill>
                  <a:srgbClr val="4E9A06"/>
                </a:solidFill>
              </a:rPr>
              <a:t>}"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dirty="0">
                <a:solidFill>
                  <a:srgbClr val="4E9A06"/>
                </a:solidFill>
              </a:rPr>
              <a:t>:start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index.html.erb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90500" y="1666875"/>
            <a:ext cx="5762625" cy="15875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9500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FC002: Avoid string interpolation where not required: ./recipes/default.rb:7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foodcritic</a:t>
            </a:r>
            <a:r>
              <a:rPr lang="en-US" dirty="0" smtClean="0"/>
              <a:t>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35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Are the resources properly defined?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21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rules have been deprecated?</a:t>
            </a:r>
          </a:p>
          <a:p>
            <a:r>
              <a:rPr lang="en-US" dirty="0" smtClean="0"/>
              <a:t>What does </a:t>
            </a:r>
            <a:r>
              <a:rPr lang="en-US" dirty="0" err="1" smtClean="0"/>
              <a:t>Foodcritic</a:t>
            </a:r>
            <a:r>
              <a:rPr lang="en-US" dirty="0" smtClean="0"/>
              <a:t> return on success?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5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Foodcritic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88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/>
              <a:t>Verify your automation code BEFORE it runs in production</a:t>
            </a:r>
          </a:p>
          <a:p>
            <a:pPr lvl="1"/>
            <a:r>
              <a:rPr lang="en-US" dirty="0" smtClean="0"/>
              <a:t>Describe Chef’s various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</p:txBody>
      </p:sp>
    </p:spTree>
    <p:extLst>
      <p:ext uri="{BB962C8B-B14F-4D97-AF65-F5344CB8AC3E}">
        <p14:creationId xmlns:p14="http://schemas.microsoft.com/office/powerpoint/2010/main" val="187602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Survey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</a:p>
          <a:p>
            <a:r>
              <a:rPr lang="en-US" dirty="0"/>
              <a:t>chef</a:t>
            </a:r>
          </a:p>
          <a:p>
            <a:r>
              <a:rPr lang="en-US" dirty="0" smtClean="0"/>
              <a:t>chef-client in local mode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 Kitchen</a:t>
            </a:r>
          </a:p>
          <a:p>
            <a:r>
              <a:rPr lang="en-US" dirty="0" err="1"/>
              <a:t>Docker</a:t>
            </a:r>
            <a:endParaRPr lang="en-US" dirty="0"/>
          </a:p>
          <a:p>
            <a:r>
              <a:rPr lang="en-US" dirty="0" err="1"/>
              <a:t>Serverspec</a:t>
            </a:r>
            <a:endParaRPr lang="en-US" dirty="0"/>
          </a:p>
          <a:p>
            <a:r>
              <a:rPr lang="en-US" dirty="0" err="1"/>
              <a:t>ChefSpec</a:t>
            </a:r>
            <a:endParaRPr lang="en-US" dirty="0"/>
          </a:p>
          <a:p>
            <a:r>
              <a:rPr lang="en-US" dirty="0" err="1"/>
              <a:t>Foodcritic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8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Vocabulary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</a:p>
          <a:p>
            <a:r>
              <a:rPr lang="en-US" dirty="0" smtClean="0"/>
              <a:t>Recipes</a:t>
            </a:r>
          </a:p>
          <a:p>
            <a:r>
              <a:rPr lang="en-US" dirty="0" smtClean="0"/>
              <a:t>Cookbooks</a:t>
            </a:r>
          </a:p>
        </p:txBody>
      </p:sp>
    </p:spTree>
    <p:extLst>
      <p:ext uri="{BB962C8B-B14F-4D97-AF65-F5344CB8AC3E}">
        <p14:creationId xmlns:p14="http://schemas.microsoft.com/office/powerpoint/2010/main" val="1157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smtClean="0"/>
              <a:t>File</a:t>
            </a:r>
          </a:p>
          <a:p>
            <a:r>
              <a:rPr lang="en-US" dirty="0" smtClean="0"/>
              <a:t>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0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533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…there’s more, so much more!</a:t>
            </a:r>
          </a:p>
          <a:p>
            <a:endParaRPr lang="en-US" dirty="0"/>
          </a:p>
          <a:p>
            <a:r>
              <a:rPr lang="en-US" dirty="0" smtClean="0"/>
              <a:t>How much time do we have left?  I could go on for days!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2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learnchef.com</a:t>
            </a:r>
            <a:endParaRPr lang="en-US" dirty="0" smtClean="0"/>
          </a:p>
          <a:p>
            <a:pPr lvl="1"/>
            <a:r>
              <a:rPr lang="en-US" dirty="0" smtClean="0"/>
              <a:t>Guided tutorials</a:t>
            </a:r>
          </a:p>
          <a:p>
            <a:pPr lvl="1"/>
            <a:r>
              <a:rPr lang="en-US" dirty="0" smtClean="0"/>
              <a:t>Chef Fundamental Series</a:t>
            </a:r>
          </a:p>
          <a:p>
            <a:r>
              <a:rPr lang="en-US" dirty="0" smtClean="0"/>
              <a:t>Upcoming Training</a:t>
            </a:r>
          </a:p>
          <a:p>
            <a:pPr lvl="1"/>
            <a:r>
              <a:rPr lang="en-US" dirty="0" err="1" smtClean="0"/>
              <a:t>chef.io</a:t>
            </a:r>
            <a:r>
              <a:rPr lang="en-US" dirty="0" smtClean="0"/>
              <a:t>/</a:t>
            </a:r>
            <a:r>
              <a:rPr lang="en-US" dirty="0"/>
              <a:t>blog/events/category/training-events</a:t>
            </a:r>
            <a:r>
              <a:rPr lang="en-US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7975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Fundamentals Q &amp; A Forum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Fundamentals Google Group Q&amp;A Forum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http://bit.ly/ChefFundamentalsForum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Join the group and post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0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list of URLs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supermarket.chef.io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youtube.com</a:t>
            </a:r>
            <a:r>
              <a:rPr lang="en-US" dirty="0" smtClean="0"/>
              <a:t>/</a:t>
            </a:r>
            <a:r>
              <a:rPr lang="en-US" dirty="0" err="1" smtClean="0"/>
              <a:t>getchef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lists.opscode.com</a:t>
            </a:r>
            <a:endParaRPr lang="en-US" dirty="0" smtClean="0"/>
          </a:p>
          <a:p>
            <a:r>
              <a:rPr lang="en-US" dirty="0" err="1" smtClean="0"/>
              <a:t>irc.freenode.net</a:t>
            </a:r>
            <a:r>
              <a:rPr lang="en-US" dirty="0" smtClean="0"/>
              <a:t>:  #chef, #chef-hacking</a:t>
            </a:r>
          </a:p>
          <a:p>
            <a:r>
              <a:rPr lang="en-US" dirty="0" smtClean="0"/>
              <a:t>Twitter:  @chef #</a:t>
            </a:r>
            <a:r>
              <a:rPr lang="en-US" dirty="0" err="1" smtClean="0"/>
              <a:t>getchef</a:t>
            </a:r>
            <a:r>
              <a:rPr lang="en-US" dirty="0" smtClean="0"/>
              <a:t>, @</a:t>
            </a:r>
            <a:r>
              <a:rPr lang="en-US" dirty="0" err="1" smtClean="0"/>
              <a:t>learnchef</a:t>
            </a:r>
            <a:r>
              <a:rPr lang="en-US" dirty="0" smtClean="0"/>
              <a:t> #</a:t>
            </a:r>
            <a:r>
              <a:rPr lang="en-US" dirty="0" err="1" smtClean="0"/>
              <a:t>learnchef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9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Fight Show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foodfightshow.org</a:t>
            </a:r>
            <a:endParaRPr lang="en-US" dirty="0" smtClean="0"/>
          </a:p>
          <a:p>
            <a:r>
              <a:rPr lang="en-US" dirty="0" smtClean="0"/>
              <a:t>Podcast where </a:t>
            </a:r>
            <a:r>
              <a:rPr lang="en-US" dirty="0" err="1" smtClean="0"/>
              <a:t>DevOps</a:t>
            </a:r>
            <a:r>
              <a:rPr lang="en-US" dirty="0" smtClean="0"/>
              <a:t> Chefs Do Battle</a:t>
            </a:r>
          </a:p>
          <a:p>
            <a:r>
              <a:rPr lang="en-US" dirty="0" smtClean="0"/>
              <a:t>Best practices for working with Chef</a:t>
            </a:r>
          </a:p>
          <a:p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3113" b="-43113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3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Server</a:t>
            </a:r>
          </a:p>
          <a:p>
            <a:r>
              <a:rPr lang="en-US" dirty="0" smtClean="0"/>
              <a:t>Roles</a:t>
            </a:r>
          </a:p>
          <a:p>
            <a:r>
              <a:rPr lang="en-US" dirty="0" smtClean="0"/>
              <a:t>Environments</a:t>
            </a:r>
          </a:p>
          <a:p>
            <a:r>
              <a:rPr lang="en-US" dirty="0" smtClean="0"/>
              <a:t>Data Bags</a:t>
            </a:r>
          </a:p>
          <a:p>
            <a:r>
              <a:rPr lang="en-US" dirty="0" smtClean="0"/>
              <a:t>Bootstrapping new nodes</a:t>
            </a:r>
          </a:p>
          <a:p>
            <a:endParaRPr lang="en-US" dirty="0"/>
          </a:p>
          <a:p>
            <a:r>
              <a:rPr lang="en-US" dirty="0" smtClean="0"/>
              <a:t>Thank You!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 source projects</a:t>
            </a:r>
          </a:p>
          <a:p>
            <a:r>
              <a:rPr lang="en-US" dirty="0"/>
              <a:t>Working with </a:t>
            </a:r>
            <a:r>
              <a:rPr lang="en-US" dirty="0" err="1"/>
              <a:t>IaaS</a:t>
            </a:r>
            <a:r>
              <a:rPr lang="en-US" dirty="0"/>
              <a:t> providers</a:t>
            </a:r>
          </a:p>
          <a:p>
            <a:r>
              <a:rPr lang="en-US" dirty="0" smtClean="0"/>
              <a:t>chef-</a:t>
            </a:r>
            <a:r>
              <a:rPr lang="en-US" dirty="0" err="1" smtClean="0"/>
              <a:t>provisioner</a:t>
            </a:r>
            <a:endParaRPr lang="en-US" dirty="0"/>
          </a:p>
          <a:p>
            <a:r>
              <a:rPr lang="en-US" dirty="0" smtClean="0"/>
              <a:t>Search</a:t>
            </a:r>
          </a:p>
          <a:p>
            <a:r>
              <a:rPr lang="en-US" dirty="0" smtClean="0"/>
              <a:t>Suspenders?!</a:t>
            </a:r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20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else would you like to work on?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Make the cookbook work for </a:t>
            </a:r>
            <a:r>
              <a:rPr lang="en-US" dirty="0" err="1" smtClean="0"/>
              <a:t>ubuntu</a:t>
            </a:r>
            <a:r>
              <a:rPr lang="en-US" dirty="0" smtClean="0"/>
              <a:t>?</a:t>
            </a:r>
          </a:p>
          <a:p>
            <a:r>
              <a:rPr lang="en-US" dirty="0" smtClean="0"/>
              <a:t>Explore Chef Server</a:t>
            </a:r>
          </a:p>
          <a:p>
            <a:r>
              <a:rPr lang="en-US" dirty="0" smtClean="0"/>
              <a:t>Learn about other top-level Chef Objects</a:t>
            </a:r>
          </a:p>
          <a:p>
            <a:pPr lvl="1"/>
            <a:r>
              <a:rPr lang="en-US" dirty="0" smtClean="0"/>
              <a:t>Node</a:t>
            </a:r>
          </a:p>
          <a:p>
            <a:pPr lvl="1"/>
            <a:r>
              <a:rPr lang="en-US" dirty="0" smtClean="0"/>
              <a:t>Roles</a:t>
            </a:r>
          </a:p>
          <a:p>
            <a:pPr lvl="1"/>
            <a:r>
              <a:rPr lang="en-US" dirty="0" smtClean="0"/>
              <a:t>Environments</a:t>
            </a:r>
          </a:p>
          <a:p>
            <a:pPr lvl="1"/>
            <a:r>
              <a:rPr lang="en-US" dirty="0" smtClean="0"/>
              <a:t>Data Bags</a:t>
            </a:r>
          </a:p>
        </p:txBody>
      </p:sp>
    </p:spTree>
    <p:extLst>
      <p:ext uri="{BB962C8B-B14F-4D97-AF65-F5344CB8AC3E}">
        <p14:creationId xmlns:p14="http://schemas.microsoft.com/office/powerpoint/2010/main" val="115465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hack!</a:t>
            </a:r>
            <a:endParaRPr lang="en-US" dirty="0"/>
          </a:p>
        </p:txBody>
      </p:sp>
      <p:pic>
        <p:nvPicPr>
          <p:cNvPr id="6" name="Picture Placeholder 5" descr="424047087_f685546e79_o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02" b="34402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peterpearson</a:t>
            </a:r>
            <a:r>
              <a:rPr lang="en-US" dirty="0"/>
              <a:t>/424047087</a:t>
            </a:r>
          </a:p>
        </p:txBody>
      </p:sp>
    </p:spTree>
    <p:extLst>
      <p:ext uri="{BB962C8B-B14F-4D97-AF65-F5344CB8AC3E}">
        <p14:creationId xmlns:p14="http://schemas.microsoft.com/office/powerpoint/2010/main" val="29094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State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node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59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Object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8734426" cy="5257800"/>
          </a:xfrm>
        </p:spPr>
        <p:txBody>
          <a:bodyPr/>
          <a:lstStyle/>
          <a:p>
            <a:r>
              <a:rPr lang="en-US" dirty="0" smtClean="0"/>
              <a:t>A node is a physical, virtual, or cloud machine that is managed by the chef-client</a:t>
            </a:r>
          </a:p>
          <a:p>
            <a:endParaRPr lang="en-US" dirty="0" smtClean="0"/>
          </a:p>
          <a:p>
            <a:r>
              <a:rPr lang="en-US" dirty="0" smtClean="0"/>
              <a:t>Node object is a data structure representing the state of a node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8429408" y="6564313"/>
            <a:ext cx="3028950" cy="293687"/>
          </a:xfrm>
        </p:spPr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nodes.html</a:t>
            </a:r>
            <a:endParaRPr lang="en-US" dirty="0"/>
          </a:p>
        </p:txBody>
      </p:sp>
      <p:pic>
        <p:nvPicPr>
          <p:cNvPr id="11" name="Picture Placeholder 10" descr="About Nodes — Chef Docs-1.jpg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7964" r="-137964"/>
          <a:stretch>
            <a:fillRect/>
          </a:stretch>
        </p:blipFill>
        <p:spPr>
          <a:xfrm>
            <a:off x="8572500" y="1143000"/>
            <a:ext cx="2746375" cy="5257800"/>
          </a:xfrm>
        </p:spPr>
      </p:pic>
    </p:spTree>
    <p:extLst>
      <p:ext uri="{BB962C8B-B14F-4D97-AF65-F5344CB8AC3E}">
        <p14:creationId xmlns:p14="http://schemas.microsoft.com/office/powerpoint/2010/main" val="334527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5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state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chef-client saves the current state of the node</a:t>
            </a:r>
          </a:p>
          <a:p>
            <a:r>
              <a:rPr lang="en-US" dirty="0" smtClean="0"/>
              <a:t>Local mode – in the nodes directory</a:t>
            </a:r>
          </a:p>
          <a:p>
            <a:r>
              <a:rPr lang="en-US" dirty="0" smtClean="0"/>
              <a:t>Normal mode – on the Chef server</a:t>
            </a:r>
          </a:p>
        </p:txBody>
      </p:sp>
    </p:spTree>
    <p:extLst>
      <p:ext uri="{BB962C8B-B14F-4D97-AF65-F5344CB8AC3E}">
        <p14:creationId xmlns:p14="http://schemas.microsoft.com/office/powerpoint/2010/main" val="142824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l-PL" dirty="0"/>
              <a:t>ip-172-31-32-114.ec2.internal.json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directory:  nodes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ls</a:t>
            </a:r>
            <a:r>
              <a:rPr lang="en-US" dirty="0" smtClean="0"/>
              <a:t> ~/chef-repo/nodes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62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"name": "ip-172-31-32-114.ec2.internal",</a:t>
            </a:r>
          </a:p>
          <a:p>
            <a:r>
              <a:rPr lang="en-US" dirty="0"/>
              <a:t>  "normal": {</a:t>
            </a:r>
          </a:p>
          <a:p>
            <a:r>
              <a:rPr lang="en-US" dirty="0"/>
              <a:t>    "tags": [</a:t>
            </a:r>
          </a:p>
          <a:p>
            <a:endParaRPr lang="en-US" dirty="0"/>
          </a:p>
          <a:p>
            <a:r>
              <a:rPr lang="en-US" dirty="0"/>
              <a:t>    ]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"automatic": {</a:t>
            </a:r>
          </a:p>
          <a:p>
            <a:r>
              <a:rPr lang="en-US" dirty="0"/>
              <a:t>    "languages": {</a:t>
            </a:r>
          </a:p>
          <a:p>
            <a:r>
              <a:rPr lang="en-US" dirty="0"/>
              <a:t>      "ruby": {</a:t>
            </a:r>
          </a:p>
          <a:p>
            <a:r>
              <a:rPr lang="en-US" dirty="0"/>
              <a:t>        "platform": "x86_64-linux",</a:t>
            </a:r>
          </a:p>
          <a:p>
            <a:r>
              <a:rPr lang="en-US" dirty="0"/>
              <a:t>        "version": "2.1.2",</a:t>
            </a:r>
          </a:p>
          <a:p>
            <a:r>
              <a:rPr lang="en-US" dirty="0"/>
              <a:t>  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  "target":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  "host": "x86_64-unknown-linux-gnu",</a:t>
            </a:r>
          </a:p>
          <a:p>
            <a:r>
              <a:rPr lang="en-US" dirty="0"/>
              <a:t>  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the node’s .</a:t>
            </a:r>
            <a:r>
              <a:rPr lang="en-US" dirty="0" err="1" smtClean="0"/>
              <a:t>json</a:t>
            </a:r>
            <a:r>
              <a:rPr lang="en-US" dirty="0" smtClean="0"/>
              <a:t> file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less nodes/*.</a:t>
            </a:r>
            <a:r>
              <a:rPr lang="en-US" dirty="0" err="1" smtClean="0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515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system profiler that is used to detect the state of nodes</a:t>
            </a:r>
          </a:p>
          <a:p>
            <a:pPr lvl="1"/>
            <a:r>
              <a:rPr lang="en-US" dirty="0" smtClean="0"/>
              <a:t>Platform</a:t>
            </a:r>
          </a:p>
          <a:p>
            <a:pPr lvl="1"/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And much more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864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"languages": {</a:t>
            </a:r>
          </a:p>
          <a:p>
            <a:r>
              <a:rPr lang="en-US" dirty="0"/>
              <a:t>    "ruby": {</a:t>
            </a:r>
          </a:p>
          <a:p>
            <a:r>
              <a:rPr lang="en-US" dirty="0"/>
              <a:t>      "platform": "x86_64-linux",</a:t>
            </a:r>
          </a:p>
          <a:p>
            <a:r>
              <a:rPr lang="en-US" dirty="0"/>
              <a:t>      "version": "2.1.2",</a:t>
            </a:r>
          </a:p>
          <a:p>
            <a:r>
              <a:rPr lang="en-US" dirty="0"/>
              <a:t>      "</a:t>
            </a:r>
            <a:r>
              <a:rPr lang="en-US" dirty="0" err="1"/>
              <a:t>release_date</a:t>
            </a:r>
            <a:r>
              <a:rPr lang="en-US" dirty="0"/>
              <a:t>": "2014-05-08",</a:t>
            </a:r>
          </a:p>
          <a:p>
            <a:r>
              <a:rPr lang="en-US" dirty="0"/>
              <a:t>      "target":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target_cpu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target_vendor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target_os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",</a:t>
            </a:r>
          </a:p>
          <a:p>
            <a:r>
              <a:rPr lang="en-US" dirty="0"/>
              <a:t>      "host": "x86_64-unknown-linux-gnu",</a:t>
            </a:r>
          </a:p>
          <a:p>
            <a:r>
              <a:rPr lang="en-US" dirty="0"/>
              <a:t>      "</a:t>
            </a:r>
            <a:r>
              <a:rPr lang="en-US" dirty="0" err="1"/>
              <a:t>host_cpu</a:t>
            </a:r>
            <a:r>
              <a:rPr lang="en-US" dirty="0"/>
              <a:t>": "x86_64",</a:t>
            </a:r>
          </a:p>
          <a:p>
            <a:r>
              <a:rPr lang="en-US" dirty="0"/>
              <a:t>      "</a:t>
            </a:r>
            <a:r>
              <a:rPr lang="en-US" dirty="0" err="1"/>
              <a:t>host_os</a:t>
            </a:r>
            <a:r>
              <a:rPr lang="en-US" dirty="0"/>
              <a:t>": "</a:t>
            </a:r>
            <a:r>
              <a:rPr lang="en-US" dirty="0" err="1"/>
              <a:t>linux</a:t>
            </a:r>
            <a:r>
              <a:rPr lang="en-US" dirty="0"/>
              <a:t>-gnu",</a:t>
            </a:r>
          </a:p>
          <a:p>
            <a:r>
              <a:rPr lang="en-US" dirty="0"/>
              <a:t>      "</a:t>
            </a:r>
            <a:r>
              <a:rPr lang="en-US" dirty="0" err="1"/>
              <a:t>host_vendor</a:t>
            </a:r>
            <a:r>
              <a:rPr lang="en-US" dirty="0"/>
              <a:t>": "unknown",</a:t>
            </a:r>
          </a:p>
          <a:p>
            <a:r>
              <a:rPr lang="en-US" dirty="0"/>
              <a:t>      "</a:t>
            </a:r>
            <a:r>
              <a:rPr lang="en-US" dirty="0" err="1"/>
              <a:t>bin_dir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/embedded/bin",</a:t>
            </a:r>
          </a:p>
          <a:p>
            <a:r>
              <a:rPr lang="en-US" dirty="0"/>
              <a:t>      "</a:t>
            </a:r>
            <a:r>
              <a:rPr lang="en-US" dirty="0" err="1"/>
              <a:t>ruby_bin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/embedded/bin/ruby",</a:t>
            </a:r>
          </a:p>
          <a:p>
            <a:r>
              <a:rPr lang="en-US" dirty="0"/>
              <a:t>      "</a:t>
            </a:r>
            <a:r>
              <a:rPr lang="en-US" dirty="0" err="1"/>
              <a:t>gems_dir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/embedded/lib/ruby/gems/2.1.0",</a:t>
            </a:r>
          </a:p>
          <a:p>
            <a:r>
              <a:rPr lang="en-US" dirty="0"/>
              <a:t>      "</a:t>
            </a:r>
            <a:r>
              <a:rPr lang="en-US" dirty="0" err="1"/>
              <a:t>gem_bin</a:t>
            </a:r>
            <a:r>
              <a:rPr lang="en-US" dirty="0"/>
              <a:t>": "/opt/</a:t>
            </a:r>
            <a:r>
              <a:rPr lang="en-US" dirty="0" err="1"/>
              <a:t>chefdk</a:t>
            </a:r>
            <a:r>
              <a:rPr lang="en-US" dirty="0"/>
              <a:t>/embedded/bin/gem"</a:t>
            </a:r>
          </a:p>
          <a:p>
            <a:r>
              <a:rPr lang="en-US" dirty="0"/>
              <a:t>    },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</a:t>
            </a:r>
            <a:r>
              <a:rPr lang="en-US" dirty="0" err="1" smtClean="0"/>
              <a:t>ohai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| 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32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pt-BR" dirty="0"/>
              <a:t>[</a:t>
            </a:r>
          </a:p>
          <a:p>
            <a:r>
              <a:rPr lang="pt-BR" dirty="0"/>
              <a:t>  "centos"</a:t>
            </a:r>
          </a:p>
          <a:p>
            <a:r>
              <a:rPr lang="pt-BR" dirty="0"/>
              <a:t>]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ohai</a:t>
            </a:r>
            <a:r>
              <a:rPr lang="en-US" dirty="0" smtClean="0"/>
              <a:t> to find the platform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41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 "platform": "x86_64-linux",</a:t>
            </a:r>
          </a:p>
          <a:p>
            <a:r>
              <a:rPr lang="en-US" dirty="0"/>
              <a:t>    "platform": "centos",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platform in the node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grep</a:t>
            </a:r>
            <a:r>
              <a:rPr lang="en-US" dirty="0"/>
              <a:t> '"platform"' nodes/*.</a:t>
            </a:r>
            <a:r>
              <a:rPr lang="en-US" dirty="0" err="1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18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700" dirty="0" smtClean="0"/>
              <a:t>Lab 11 – Read node attributes in our policy</a:t>
            </a:r>
            <a:endParaRPr lang="en-US" sz="3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want to see some node details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additional information about the node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1331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93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39132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809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32138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node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world&lt;/h1&gt;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</a:t>
            </a:r>
            <a:r>
              <a:rPr lang="en-US" sz="1900" dirty="0" smtClean="0"/>
              <a:t>This is </a:t>
            </a:r>
            <a:r>
              <a:rPr lang="en-US" sz="1900" dirty="0"/>
              <a:t>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</a:t>
            </a:r>
            <a:r>
              <a:rPr lang="en-US" sz="1900" dirty="0" smtClean="0"/>
              <a:t>server.</a:t>
            </a:r>
          </a:p>
          <a:p>
            <a:r>
              <a:rPr lang="en-US" sz="1900" dirty="0" smtClean="0"/>
              <a:t>  with </a:t>
            </a:r>
            <a:r>
              <a:rPr lang="en-US" sz="1900" dirty="0"/>
              <a:t>&lt;%= node["memory"]["total"] %&gt; RAM.</a:t>
            </a:r>
          </a:p>
          <a:p>
            <a:r>
              <a:rPr lang="en-US" sz="1900" dirty="0" smtClean="0"/>
              <a:t>&lt;/p&gt;</a:t>
            </a:r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cookbooks/apache/templates/default/</a:t>
            </a:r>
            <a:r>
              <a:rPr lang="en-US" dirty="0" err="1" smtClean="0"/>
              <a:t>index.html.erb</a:t>
            </a:r>
            <a:endParaRPr lang="en-US" dirty="0"/>
          </a:p>
        </p:txBody>
      </p:sp>
      <p:sp>
        <p:nvSpPr>
          <p:cNvPr id="5" name="Frame 4"/>
          <p:cNvSpPr/>
          <p:nvPr/>
        </p:nvSpPr>
        <p:spPr bwMode="auto">
          <a:xfrm>
            <a:off x="2206625" y="2873375"/>
            <a:ext cx="3492500" cy="47625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Frame 5"/>
          <p:cNvSpPr/>
          <p:nvPr/>
        </p:nvSpPr>
        <p:spPr bwMode="auto">
          <a:xfrm>
            <a:off x="5715000" y="2857500"/>
            <a:ext cx="460375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1485900" y="3279775"/>
            <a:ext cx="4546600" cy="508000"/>
          </a:xfrm>
          <a:prstGeom prst="fram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25557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cdf94d to 4ff592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2014-09-23 13:28:23.912127556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/chef-rendered-template20140924-11927-m0wkgp        2014-09-24 02:07:43.954127556 +0000</a:t>
            </a:r>
          </a:p>
          <a:p>
            <a:r>
              <a:rPr lang="en-US" dirty="0"/>
              <a:t>    @@ -1,2 +1,8 @@</a:t>
            </a:r>
          </a:p>
          <a:p>
            <a:r>
              <a:rPr lang="en-US" dirty="0"/>
              <a:t>     &lt;h1&gt;hello world&lt;/h1&gt;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+&lt;p&gt;</a:t>
            </a:r>
          </a:p>
          <a:p>
            <a:r>
              <a:rPr lang="en-US" dirty="0"/>
              <a:t>    +  This is a centos 6.5 server.</a:t>
            </a:r>
          </a:p>
          <a:p>
            <a:r>
              <a:rPr lang="en-US" dirty="0"/>
              <a:t>    +  with 1695028kB RAM.</a:t>
            </a:r>
          </a:p>
          <a:p>
            <a:r>
              <a:rPr lang="en-US" dirty="0"/>
              <a:t>    +&lt;/p&gt;</a:t>
            </a:r>
          </a:p>
          <a:p>
            <a:r>
              <a:rPr lang="en-US" dirty="0"/>
              <a:t>    +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14.101936386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1990612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world&lt;/h1&gt;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36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node attributes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 provides many attributes for the node object</a:t>
            </a:r>
          </a:p>
          <a:p>
            <a:r>
              <a:rPr lang="en-US" dirty="0" smtClean="0"/>
              <a:t>You may want to include your own custom attributes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573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Lab </a:t>
            </a:r>
            <a:r>
              <a:rPr lang="en-US" dirty="0" smtClean="0"/>
              <a:t>12 </a:t>
            </a:r>
            <a:r>
              <a:rPr lang="en-US" dirty="0"/>
              <a:t>- Create a custom node attribute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We need a customized greeting on our home page.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Our home page includes a custom greeting.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0460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Lab 12 </a:t>
            </a:r>
            <a:r>
              <a:rPr lang="en-US" dirty="0" smtClean="0"/>
              <a:t>- </a:t>
            </a:r>
            <a:r>
              <a:rPr lang="en-US" dirty="0"/>
              <a:t>Create a custom node attribute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the attribute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Display the attribute on the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892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Usage: chef generate attribute [path/to/cookbook] NAME [options]</a:t>
            </a:r>
          </a:p>
          <a:p>
            <a:r>
              <a:rPr lang="en-US" sz="1400" dirty="0"/>
              <a:t>    -C, --copyright COPYRIGHT        Name of the copyright holder - defaults to 'The Authors'</a:t>
            </a:r>
          </a:p>
          <a:p>
            <a:r>
              <a:rPr lang="en-US" sz="1400" dirty="0"/>
              <a:t>    -m, --email EMAIL                Email address of the author - defaults to '</a:t>
            </a:r>
            <a:r>
              <a:rPr lang="en-US" sz="1400" dirty="0" err="1"/>
              <a:t>you@example.com</a:t>
            </a:r>
            <a:r>
              <a:rPr lang="en-US" sz="1400" dirty="0"/>
              <a:t>'</a:t>
            </a:r>
          </a:p>
          <a:p>
            <a:r>
              <a:rPr lang="en-US" sz="1400" dirty="0"/>
              <a:t>    -I, --license LICENSE            </a:t>
            </a:r>
            <a:r>
              <a:rPr lang="en-US" sz="1400" dirty="0" err="1"/>
              <a:t>all_rights</a:t>
            </a:r>
            <a:r>
              <a:rPr lang="en-US" sz="1400" dirty="0"/>
              <a:t>, apache2, </a:t>
            </a:r>
            <a:r>
              <a:rPr lang="en-US" sz="1400" dirty="0" err="1"/>
              <a:t>mit</a:t>
            </a:r>
            <a:r>
              <a:rPr lang="en-US" sz="1400" dirty="0"/>
              <a:t>, gplv2, gplv3 - defaults to </a:t>
            </a:r>
            <a:r>
              <a:rPr lang="en-US" sz="1400" dirty="0" err="1"/>
              <a:t>all_rights</a:t>
            </a:r>
            <a:endParaRPr lang="en-US" sz="1400" dirty="0"/>
          </a:p>
          <a:p>
            <a:r>
              <a:rPr lang="en-US" sz="1400" dirty="0"/>
              <a:t>    -g GENERATOR_COOKBOOK_PATH,      Use GENERATOR_COOKBOOK_PATH for the </a:t>
            </a:r>
            <a:r>
              <a:rPr lang="en-US" sz="1400" dirty="0" err="1"/>
              <a:t>code_generator</a:t>
            </a:r>
            <a:r>
              <a:rPr lang="en-US" sz="1400" dirty="0"/>
              <a:t> cookbook</a:t>
            </a:r>
          </a:p>
          <a:p>
            <a:r>
              <a:rPr lang="en-US" sz="1400" dirty="0"/>
              <a:t>        --generator-cookbook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can generate attributes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 generate attribute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447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Compiling Cookbooks...</a:t>
            </a:r>
          </a:p>
          <a:p>
            <a:r>
              <a:rPr lang="en-US" sz="1600" dirty="0"/>
              <a:t>Recipe: </a:t>
            </a:r>
            <a:r>
              <a:rPr lang="en-US" sz="1600" dirty="0" err="1"/>
              <a:t>code_generator</a:t>
            </a:r>
            <a:r>
              <a:rPr lang="en-US" sz="1600" dirty="0"/>
              <a:t>::attribute</a:t>
            </a:r>
          </a:p>
          <a:p>
            <a:r>
              <a:rPr lang="en-US" sz="1600" dirty="0"/>
              <a:t>  * directory[cookbooks/apache/attributes] action create</a:t>
            </a:r>
          </a:p>
          <a:p>
            <a:r>
              <a:rPr lang="en-US" sz="1600" dirty="0"/>
              <a:t>    - create new directory cookbooks/apache/attributes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  <a:p>
            <a:r>
              <a:rPr lang="en-US" sz="1600" dirty="0"/>
              <a:t>  * template[cookbooks/apache/attributes/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] action create</a:t>
            </a:r>
          </a:p>
          <a:p>
            <a:r>
              <a:rPr lang="en-US" sz="1600" dirty="0"/>
              <a:t>    - create new file cookbooks/apache/attributes/</a:t>
            </a:r>
            <a:r>
              <a:rPr lang="en-US" sz="1600" dirty="0" err="1"/>
              <a:t>default.rb</a:t>
            </a:r>
            <a:endParaRPr lang="en-US" sz="1600" dirty="0"/>
          </a:p>
          <a:p>
            <a:r>
              <a:rPr lang="en-US" sz="1600" dirty="0"/>
              <a:t>    - update content in file cookbooks/apache/attributes/</a:t>
            </a:r>
            <a:r>
              <a:rPr lang="en-US" sz="1600" dirty="0" err="1"/>
              <a:t>default.rb</a:t>
            </a:r>
            <a:r>
              <a:rPr lang="en-US" sz="1600" dirty="0"/>
              <a:t> from none to e3b0c4</a:t>
            </a:r>
          </a:p>
          <a:p>
            <a:r>
              <a:rPr lang="en-US" sz="1600" dirty="0"/>
              <a:t>    (diff output suppressed by </a:t>
            </a:r>
            <a:r>
              <a:rPr lang="en-US" sz="1600" dirty="0" err="1"/>
              <a:t>config</a:t>
            </a:r>
            <a:r>
              <a:rPr lang="en-US" sz="1600" dirty="0"/>
              <a:t>)</a:t>
            </a:r>
          </a:p>
          <a:p>
            <a:r>
              <a:rPr lang="en-US" sz="1600" dirty="0"/>
              <a:t>    - restore </a:t>
            </a:r>
            <a:r>
              <a:rPr lang="en-US" sz="1600" dirty="0" err="1"/>
              <a:t>selinux</a:t>
            </a:r>
            <a:r>
              <a:rPr lang="en-US" sz="1600" dirty="0"/>
              <a:t> security context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attribute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/>
              <a:t>chef generate attribute cookbooks/apache/ default</a:t>
            </a:r>
          </a:p>
        </p:txBody>
      </p:sp>
    </p:spTree>
    <p:extLst>
      <p:ext uri="{BB962C8B-B14F-4D97-AF65-F5344CB8AC3E}">
        <p14:creationId xmlns:p14="http://schemas.microsoft.com/office/powerpoint/2010/main" val="879029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18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attribute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default</a:t>
            </a:r>
            <a:r>
              <a:rPr lang="en-US" b="1" dirty="0">
                <a:solidFill>
                  <a:srgbClr val="CE5C00"/>
                </a:solidFill>
              </a:rPr>
              <a:t>[</a:t>
            </a:r>
            <a:r>
              <a:rPr lang="en-US" b="1" dirty="0">
                <a:solidFill>
                  <a:srgbClr val="4E9A06"/>
                </a:solidFill>
              </a:rPr>
              <a:t>'apache'</a:t>
            </a:r>
            <a:r>
              <a:rPr lang="en-US" b="1" dirty="0">
                <a:solidFill>
                  <a:srgbClr val="CE5C00"/>
                </a:solidFill>
              </a:rPr>
              <a:t>][</a:t>
            </a:r>
            <a:r>
              <a:rPr lang="en-US" b="1" dirty="0">
                <a:solidFill>
                  <a:srgbClr val="4E9A06"/>
                </a:solidFill>
              </a:rPr>
              <a:t>'greeting'</a:t>
            </a:r>
            <a:r>
              <a:rPr lang="en-US" b="1" dirty="0">
                <a:solidFill>
                  <a:srgbClr val="CE5C00"/>
                </a:solidFill>
              </a:rPr>
              <a:t>] = </a:t>
            </a:r>
            <a:r>
              <a:rPr lang="en-US" b="1" dirty="0">
                <a:solidFill>
                  <a:srgbClr val="4E9A06"/>
                </a:solidFill>
              </a:rPr>
              <a:t>"DC"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cookbooks/apache/attributes/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01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900" dirty="0"/>
              <a:t>&lt;h1&gt;hello &lt;%= node["apache"]["greeting"] %&gt;&lt;/h1&gt;</a:t>
            </a:r>
          </a:p>
          <a:p>
            <a:endParaRPr lang="en-US" sz="1900" dirty="0"/>
          </a:p>
          <a:p>
            <a:r>
              <a:rPr lang="en-US" sz="1900" dirty="0"/>
              <a:t>&lt;p&gt;</a:t>
            </a:r>
          </a:p>
          <a:p>
            <a:r>
              <a:rPr lang="en-US" sz="1900" dirty="0"/>
              <a:t>  This is a &lt;%= node["platform"] %&gt; &lt;%= node["</a:t>
            </a:r>
            <a:r>
              <a:rPr lang="en-US" sz="1900" dirty="0" err="1"/>
              <a:t>platform_version</a:t>
            </a:r>
            <a:r>
              <a:rPr lang="en-US" sz="1900" dirty="0"/>
              <a:t>"] %&gt; server.</a:t>
            </a:r>
          </a:p>
          <a:p>
            <a:r>
              <a:rPr lang="en-US" sz="1900" dirty="0"/>
              <a:t>  with &lt;%= node["memory"]["total"] %&gt; RAM.</a:t>
            </a:r>
          </a:p>
          <a:p>
            <a:r>
              <a:rPr lang="en-US" sz="1900" dirty="0"/>
              <a:t>&lt;/p&gt;</a:t>
            </a:r>
          </a:p>
          <a:p>
            <a:endParaRPr lang="en-US" sz="19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cookbooks/apache/templates/default/</a:t>
            </a:r>
            <a:r>
              <a:rPr lang="en-US" dirty="0" err="1"/>
              <a:t>index.html.erb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90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Starting Chef Client, version 11.16.0</a:t>
            </a:r>
          </a:p>
          <a:p>
            <a:r>
              <a:rPr lang="en-US" dirty="0"/>
              <a:t>resolving cookbooks for run list: ["apache"]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apache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apache::default</a:t>
            </a:r>
          </a:p>
          <a:p>
            <a:r>
              <a:rPr lang="en-US" dirty="0"/>
              <a:t>  * package[</a:t>
            </a:r>
            <a:r>
              <a:rPr lang="en-US" dirty="0" err="1"/>
              <a:t>httpd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  * service[</a:t>
            </a:r>
            <a:r>
              <a:rPr lang="en-US" dirty="0" err="1"/>
              <a:t>httpd</a:t>
            </a:r>
            <a:r>
              <a:rPr lang="en-US" dirty="0"/>
              <a:t>] action start (up to date)</a:t>
            </a:r>
          </a:p>
          <a:p>
            <a:r>
              <a:rPr lang="en-US" dirty="0"/>
              <a:t>  * template[/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] action create</a:t>
            </a:r>
          </a:p>
          <a:p>
            <a:r>
              <a:rPr lang="en-US" dirty="0"/>
              <a:t>    - update content in file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from 4ff592 to 470462</a:t>
            </a:r>
          </a:p>
          <a:p>
            <a:r>
              <a:rPr lang="en-US" dirty="0"/>
              <a:t>    --- 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        2014-09-24 02:07:43.954127556 +0000</a:t>
            </a:r>
          </a:p>
          <a:p>
            <a:r>
              <a:rPr lang="en-US" dirty="0"/>
              <a:t>    +++ /</a:t>
            </a:r>
            <a:r>
              <a:rPr lang="en-US" dirty="0" err="1"/>
              <a:t>tmp</a:t>
            </a:r>
            <a:r>
              <a:rPr lang="en-US" dirty="0"/>
              <a:t>/chef-rendered-template20140924-12185-11ypb0t       2014-09-24 02:25:25.833127556 +0000</a:t>
            </a:r>
          </a:p>
          <a:p>
            <a:r>
              <a:rPr lang="en-US" dirty="0"/>
              <a:t>    @@ -1,4 +1,4 @@</a:t>
            </a:r>
          </a:p>
          <a:p>
            <a:r>
              <a:rPr lang="en-US" dirty="0"/>
              <a:t>    -&lt;h1&gt;hello world&lt;/h1&gt;</a:t>
            </a:r>
          </a:p>
          <a:p>
            <a:r>
              <a:rPr lang="en-US" dirty="0"/>
              <a:t>    +&lt;h1&gt;hello DC&lt;/h1&gt;</a:t>
            </a:r>
          </a:p>
          <a:p>
            <a:endParaRPr lang="en-US" dirty="0"/>
          </a:p>
          <a:p>
            <a:r>
              <a:rPr lang="en-US" dirty="0"/>
              <a:t>     &lt;p&gt;</a:t>
            </a:r>
          </a:p>
          <a:p>
            <a:r>
              <a:rPr lang="en-US" dirty="0"/>
              <a:t>       This is a centos 6.5 server.</a:t>
            </a:r>
          </a:p>
          <a:p>
            <a:r>
              <a:rPr lang="en-US" dirty="0"/>
              <a:t>    - restore </a:t>
            </a:r>
            <a:r>
              <a:rPr lang="en-US" dirty="0" err="1"/>
              <a:t>selinux</a:t>
            </a:r>
            <a:r>
              <a:rPr lang="en-US" dirty="0"/>
              <a:t> security context</a:t>
            </a:r>
          </a:p>
          <a:p>
            <a:endParaRPr lang="en-US" dirty="0"/>
          </a:p>
          <a:p>
            <a:r>
              <a:rPr lang="en-US" dirty="0"/>
              <a:t>Running handlers:</a:t>
            </a:r>
          </a:p>
          <a:p>
            <a:r>
              <a:rPr lang="en-US" dirty="0"/>
              <a:t>Running handlers complete</a:t>
            </a:r>
          </a:p>
          <a:p>
            <a:r>
              <a:rPr lang="en-US" dirty="0"/>
              <a:t>Chef Client finished, 1/3 resources updated in 14.061031604 seconds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chef-client -z -r "recipe[apache]"</a:t>
            </a:r>
          </a:p>
        </p:txBody>
      </p:sp>
    </p:spTree>
    <p:extLst>
      <p:ext uri="{BB962C8B-B14F-4D97-AF65-F5344CB8AC3E}">
        <p14:creationId xmlns:p14="http://schemas.microsoft.com/office/powerpoint/2010/main" val="4010213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&lt;h1&gt;hello DC&lt;/h1&gt;</a:t>
            </a:r>
          </a:p>
          <a:p>
            <a:endParaRPr lang="en-US" dirty="0"/>
          </a:p>
          <a:p>
            <a:r>
              <a:rPr lang="en-US" dirty="0"/>
              <a:t>&lt;p&gt;</a:t>
            </a:r>
          </a:p>
          <a:p>
            <a:r>
              <a:rPr lang="en-US" dirty="0"/>
              <a:t>  This is a centos 6.5 server.</a:t>
            </a:r>
          </a:p>
          <a:p>
            <a:r>
              <a:rPr lang="en-US" dirty="0"/>
              <a:t>  with 1695028kB RAM.</a:t>
            </a:r>
          </a:p>
          <a:p>
            <a:r>
              <a:rPr lang="en-US" dirty="0"/>
              <a:t>&lt;/p&gt;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change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334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0818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199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8965" b="-2896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4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58003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3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232867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2591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4262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 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capture the policy for your infrastructure in code</a:t>
            </a:r>
          </a:p>
          <a:p>
            <a:r>
              <a:rPr lang="en-US" dirty="0" smtClean="0"/>
              <a:t>Chef ensures each node in your infrastructure complies with the policy</a:t>
            </a:r>
          </a:p>
        </p:txBody>
      </p:sp>
    </p:spTree>
    <p:extLst>
      <p:ext uri="{BB962C8B-B14F-4D97-AF65-F5344CB8AC3E}">
        <p14:creationId xmlns:p14="http://schemas.microsoft.com/office/powerpoint/2010/main" val="41692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 provides a domain-specific language (DSL) that allows you to specify policy for your infrastructure</a:t>
            </a:r>
          </a:p>
          <a:p>
            <a:r>
              <a:rPr lang="en-US" dirty="0" smtClean="0"/>
              <a:t>Policy describes the desired state</a:t>
            </a:r>
          </a:p>
          <a:p>
            <a:r>
              <a:rPr lang="en-US" dirty="0" smtClean="0"/>
              <a:t>Policies </a:t>
            </a:r>
            <a:r>
              <a:rPr lang="en-US" dirty="0"/>
              <a:t>can be statically or dynamically defined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0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Fundamental building blocks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661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16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Package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Package that should be installed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package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mysql</a:t>
            </a:r>
            <a:r>
              <a:rPr lang="en-US" sz="2700" dirty="0">
                <a:solidFill>
                  <a:srgbClr val="4E9A06"/>
                </a:solidFill>
              </a:rPr>
              <a:t>-server" </a:t>
            </a:r>
            <a:r>
              <a:rPr lang="en-US" sz="2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action </a:t>
            </a:r>
            <a:r>
              <a:rPr lang="en-US" sz="2700" dirty="0">
                <a:solidFill>
                  <a:srgbClr val="4E9A06"/>
                </a:solidFill>
              </a:rPr>
              <a:t>:install</a:t>
            </a:r>
          </a:p>
          <a:p>
            <a:r>
              <a:rPr lang="en-US" sz="2700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sz="2700" dirty="0"/>
              <a:t>  </a:t>
            </a: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2424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Service that should be running and restarted on reboot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service </a:t>
            </a:r>
            <a:r>
              <a:rPr lang="en-US" sz="2400" dirty="0">
                <a:solidFill>
                  <a:srgbClr val="4E9A06"/>
                </a:solidFill>
              </a:rPr>
              <a:t>"</a:t>
            </a:r>
            <a:r>
              <a:rPr lang="en-US" sz="2400" dirty="0" err="1">
                <a:solidFill>
                  <a:srgbClr val="4E9A06"/>
                </a:solidFill>
              </a:rPr>
              <a:t>iptables</a:t>
            </a:r>
            <a:r>
              <a:rPr lang="en-US" sz="2400" dirty="0">
                <a:solidFill>
                  <a:srgbClr val="4E9A06"/>
                </a:solidFill>
              </a:rPr>
              <a:t>"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action </a:t>
            </a:r>
            <a:r>
              <a:rPr lang="en-US" sz="2400" b="1" dirty="0">
                <a:solidFill>
                  <a:srgbClr val="CE5C00"/>
                </a:solidFill>
              </a:rPr>
              <a:t>[ </a:t>
            </a:r>
            <a:r>
              <a:rPr lang="en-US" sz="2400" b="1" dirty="0">
                <a:solidFill>
                  <a:srgbClr val="4E9A06"/>
                </a:solidFill>
              </a:rPr>
              <a:t>:start</a:t>
            </a:r>
            <a:r>
              <a:rPr lang="en-US" sz="2400" b="1" dirty="0">
                <a:solidFill>
                  <a:srgbClr val="000000"/>
                </a:solidFill>
              </a:rPr>
              <a:t>, </a:t>
            </a:r>
            <a:r>
              <a:rPr lang="en-US" sz="2400" b="1" dirty="0">
                <a:solidFill>
                  <a:srgbClr val="4E9A06"/>
                </a:solidFill>
              </a:rPr>
              <a:t>:enable </a:t>
            </a:r>
            <a:r>
              <a:rPr lang="en-US" sz="2400" b="1" dirty="0">
                <a:solidFill>
                  <a:srgbClr val="CE5C00"/>
                </a:solidFill>
              </a:rPr>
              <a:t>]</a:t>
            </a:r>
          </a:p>
          <a:p>
            <a:r>
              <a:rPr lang="en-US" sz="2400" b="1" dirty="0" smtClean="0">
                <a:solidFill>
                  <a:srgbClr val="204A87"/>
                </a:solidFill>
              </a:rPr>
              <a:t>end</a:t>
            </a:r>
            <a:endParaRPr lang="en-US" sz="24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841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</a:p>
          <a:p>
            <a:r>
              <a:rPr lang="en-US" dirty="0" smtClean="0"/>
              <a:t>Community Director, Chef</a:t>
            </a:r>
          </a:p>
          <a:p>
            <a:r>
              <a:rPr lang="en-US" dirty="0" smtClean="0"/>
              <a:t>Co-host of the Food Fight Show</a:t>
            </a:r>
          </a:p>
          <a:p>
            <a:r>
              <a:rPr lang="en-US" dirty="0" smtClean="0"/>
              <a:t>Co-organizer of </a:t>
            </a:r>
            <a:r>
              <a:rPr lang="en-US" dirty="0" err="1" smtClean="0"/>
              <a:t>DevOpsDC</a:t>
            </a:r>
            <a:r>
              <a:rPr lang="en-US" dirty="0" smtClean="0"/>
              <a:t>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Chair of </a:t>
            </a:r>
            <a:r>
              <a:rPr lang="en-US" dirty="0" err="1" smtClean="0"/>
              <a:t>DevOps</a:t>
            </a:r>
            <a:r>
              <a:rPr lang="en-US" dirty="0" smtClean="0"/>
              <a:t> Days DC</a:t>
            </a:r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File that should be generated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file </a:t>
            </a:r>
            <a:r>
              <a:rPr lang="en-US" sz="1800" dirty="0">
                <a:solidFill>
                  <a:srgbClr val="4E9A06"/>
                </a:solidFill>
              </a:rPr>
              <a:t>"/</a:t>
            </a:r>
            <a:r>
              <a:rPr lang="en-US" sz="1800" dirty="0" err="1">
                <a:solidFill>
                  <a:srgbClr val="4E9A06"/>
                </a:solidFill>
              </a:rPr>
              <a:t>etc</a:t>
            </a:r>
            <a:r>
              <a:rPr lang="en-US" sz="1800" dirty="0">
                <a:solidFill>
                  <a:srgbClr val="4E9A06"/>
                </a:solidFill>
              </a:rPr>
              <a:t>/</a:t>
            </a:r>
            <a:r>
              <a:rPr lang="en-US" sz="1800" dirty="0" err="1">
                <a:solidFill>
                  <a:srgbClr val="4E9A06"/>
                </a:solidFill>
              </a:rPr>
              <a:t>motd</a:t>
            </a:r>
            <a:r>
              <a:rPr lang="en-US" sz="1800" dirty="0">
                <a:solidFill>
                  <a:srgbClr val="4E9A06"/>
                </a:solidFill>
              </a:rPr>
              <a:t>" </a:t>
            </a:r>
            <a:r>
              <a:rPr lang="en-US" sz="18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800" dirty="0"/>
              <a:t>  </a:t>
            </a:r>
            <a:r>
              <a:rPr lang="en-US" sz="1800" dirty="0">
                <a:solidFill>
                  <a:srgbClr val="000000"/>
                </a:solidFill>
              </a:rPr>
              <a:t>content </a:t>
            </a:r>
            <a:r>
              <a:rPr lang="en-US" sz="1800" dirty="0">
                <a:solidFill>
                  <a:srgbClr val="4E9A06"/>
                </a:solidFill>
              </a:rPr>
              <a:t>"Property of Chef </a:t>
            </a:r>
            <a:r>
              <a:rPr lang="en-US" sz="1800" dirty="0" smtClean="0">
                <a:solidFill>
                  <a:srgbClr val="4E9A06"/>
                </a:solidFill>
              </a:rPr>
              <a:t>Software"</a:t>
            </a:r>
            <a:endParaRPr lang="en-US" sz="1800" dirty="0">
              <a:solidFill>
                <a:srgbClr val="4E9A06"/>
              </a:solidFill>
            </a:endParaRPr>
          </a:p>
          <a:p>
            <a:r>
              <a:rPr lang="en-US" sz="18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79698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</a:t>
            </a:r>
            <a:r>
              <a:rPr lang="en-US" dirty="0" err="1" smtClean="0"/>
              <a:t>Cron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Cron</a:t>
            </a:r>
            <a:r>
              <a:rPr lang="en-US" dirty="0"/>
              <a:t> job that should be configured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100" dirty="0" err="1">
                <a:solidFill>
                  <a:srgbClr val="000000"/>
                </a:solidFill>
              </a:rPr>
              <a:t>cron</a:t>
            </a:r>
            <a:r>
              <a:rPr lang="en-US" sz="2100" dirty="0">
                <a:solidFill>
                  <a:srgbClr val="000000"/>
                </a:solidFill>
              </a:rPr>
              <a:t> </a:t>
            </a:r>
            <a:r>
              <a:rPr lang="en-US" sz="2100" dirty="0">
                <a:solidFill>
                  <a:srgbClr val="4E9A06"/>
                </a:solidFill>
              </a:rPr>
              <a:t>"restart webserver" </a:t>
            </a:r>
            <a:r>
              <a:rPr lang="en-US" sz="21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100" dirty="0"/>
              <a:t>  </a:t>
            </a:r>
            <a:r>
              <a:rPr lang="en-US" sz="2100" dirty="0">
                <a:solidFill>
                  <a:srgbClr val="000000"/>
                </a:solidFill>
              </a:rPr>
              <a:t>hour </a:t>
            </a:r>
            <a:r>
              <a:rPr lang="en-US" sz="2100" dirty="0">
                <a:solidFill>
                  <a:srgbClr val="4E9A06"/>
                </a:solidFill>
              </a:rPr>
              <a:t>'2'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minute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'0'</a:t>
            </a:r>
          </a:p>
          <a:p>
            <a:r>
              <a:rPr lang="tr-TR" sz="2100" dirty="0"/>
              <a:t>  </a:t>
            </a:r>
            <a:r>
              <a:rPr lang="tr-TR" sz="2100" dirty="0" err="1">
                <a:solidFill>
                  <a:srgbClr val="000000"/>
                </a:solidFill>
              </a:rPr>
              <a:t>command</a:t>
            </a:r>
            <a:r>
              <a:rPr lang="tr-TR" sz="2100" dirty="0">
                <a:solidFill>
                  <a:srgbClr val="000000"/>
                </a:solidFill>
              </a:rPr>
              <a:t> </a:t>
            </a:r>
            <a:r>
              <a:rPr lang="tr-TR" sz="2100" dirty="0">
                <a:solidFill>
                  <a:srgbClr val="4E9A06"/>
                </a:solidFill>
              </a:rPr>
              <a:t>'service </a:t>
            </a:r>
            <a:r>
              <a:rPr lang="tr-TR" sz="2100" dirty="0" err="1">
                <a:solidFill>
                  <a:srgbClr val="4E9A06"/>
                </a:solidFill>
              </a:rPr>
              <a:t>httpd</a:t>
            </a:r>
            <a:r>
              <a:rPr lang="tr-TR" sz="2100" dirty="0">
                <a:solidFill>
                  <a:srgbClr val="4E9A06"/>
                </a:solidFill>
              </a:rPr>
              <a:t> </a:t>
            </a:r>
            <a:r>
              <a:rPr lang="tr-TR" sz="2100" dirty="0" err="1">
                <a:solidFill>
                  <a:srgbClr val="4E9A06"/>
                </a:solidFill>
              </a:rPr>
              <a:t>restart</a:t>
            </a:r>
            <a:r>
              <a:rPr lang="tr-TR" sz="2100" dirty="0">
                <a:solidFill>
                  <a:srgbClr val="4E9A06"/>
                </a:solidFill>
              </a:rPr>
              <a:t>'</a:t>
            </a:r>
          </a:p>
          <a:p>
            <a:r>
              <a:rPr lang="tr-TR" sz="2100" b="1" dirty="0" err="1">
                <a:solidFill>
                  <a:srgbClr val="204A87"/>
                </a:solidFill>
              </a:rPr>
              <a:t>end</a:t>
            </a:r>
            <a:endParaRPr lang="tr-TR" sz="21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2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User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User that should be managed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user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" </a:t>
            </a:r>
            <a:r>
              <a:rPr lang="en-US" sz="16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600" dirty="0"/>
              <a:t>  </a:t>
            </a:r>
            <a:r>
              <a:rPr lang="en-US" sz="1600" dirty="0">
                <a:solidFill>
                  <a:srgbClr val="000000"/>
                </a:solidFill>
              </a:rPr>
              <a:t>comment </a:t>
            </a:r>
            <a:r>
              <a:rPr lang="en-US" sz="1600" dirty="0">
                <a:solidFill>
                  <a:srgbClr val="4E9A06"/>
                </a:solidFill>
              </a:rPr>
              <a:t>"</a:t>
            </a:r>
            <a:r>
              <a:rPr lang="en-US" sz="1600" dirty="0" err="1">
                <a:solidFill>
                  <a:srgbClr val="4E9A06"/>
                </a:solidFill>
              </a:rPr>
              <a:t>Nginx</a:t>
            </a:r>
            <a:r>
              <a:rPr lang="en-US" sz="1600" dirty="0">
                <a:solidFill>
                  <a:srgbClr val="4E9A06"/>
                </a:solidFill>
              </a:rPr>
              <a:t> user &lt;</a:t>
            </a:r>
            <a:r>
              <a:rPr lang="en-US" sz="1600" dirty="0" err="1">
                <a:solidFill>
                  <a:srgbClr val="4E9A06"/>
                </a:solidFill>
              </a:rPr>
              <a:t>nginx@example.com</a:t>
            </a:r>
            <a:r>
              <a:rPr lang="en-US" sz="1600" dirty="0">
                <a:solidFill>
                  <a:srgbClr val="4E9A06"/>
                </a:solidFill>
              </a:rPr>
              <a:t>&gt;"</a:t>
            </a:r>
          </a:p>
          <a:p>
            <a:r>
              <a:rPr lang="nl-NL" sz="1600" dirty="0"/>
              <a:t>  </a:t>
            </a:r>
            <a:r>
              <a:rPr lang="nl-NL" sz="1600" dirty="0" err="1">
                <a:solidFill>
                  <a:srgbClr val="000000"/>
                </a:solidFill>
              </a:rPr>
              <a:t>uid</a:t>
            </a:r>
            <a:r>
              <a:rPr lang="nl-NL" sz="1600" dirty="0">
                <a:solidFill>
                  <a:srgbClr val="000000"/>
                </a:solidFill>
              </a:rPr>
              <a:t> </a:t>
            </a:r>
            <a:r>
              <a:rPr lang="nl-NL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gid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b="1" dirty="0">
                <a:solidFill>
                  <a:srgbClr val="0000CF"/>
                </a:solidFill>
              </a:rPr>
              <a:t>500</a:t>
            </a:r>
          </a:p>
          <a:p>
            <a:r>
              <a:rPr lang="tr-TR" sz="1600" dirty="0"/>
              <a:t>  </a:t>
            </a:r>
            <a:r>
              <a:rPr lang="tr-TR" sz="1600" dirty="0" err="1">
                <a:solidFill>
                  <a:srgbClr val="000000"/>
                </a:solidFill>
              </a:rPr>
              <a:t>supports</a:t>
            </a:r>
            <a:r>
              <a:rPr lang="tr-TR" sz="1600" dirty="0">
                <a:solidFill>
                  <a:srgbClr val="000000"/>
                </a:solidFill>
              </a:rPr>
              <a:t> </a:t>
            </a:r>
            <a:r>
              <a:rPr lang="tr-TR" sz="1600" dirty="0">
                <a:solidFill>
                  <a:srgbClr val="4E9A06"/>
                </a:solidFill>
              </a:rPr>
              <a:t>:</a:t>
            </a:r>
            <a:r>
              <a:rPr lang="tr-TR" sz="1600" dirty="0" err="1">
                <a:solidFill>
                  <a:srgbClr val="4E9A06"/>
                </a:solidFill>
              </a:rPr>
              <a:t>manage_home</a:t>
            </a:r>
            <a:r>
              <a:rPr lang="tr-TR" sz="1600" dirty="0">
                <a:solidFill>
                  <a:srgbClr val="4E9A06"/>
                </a:solidFill>
              </a:rPr>
              <a:t> </a:t>
            </a:r>
            <a:r>
              <a:rPr lang="tr-TR" sz="1600" b="1" dirty="0">
                <a:solidFill>
                  <a:srgbClr val="CE5C00"/>
                </a:solidFill>
              </a:rPr>
              <a:t>=&gt; </a:t>
            </a:r>
            <a:r>
              <a:rPr lang="tr-TR" sz="1600" b="1" dirty="0" err="1">
                <a:solidFill>
                  <a:srgbClr val="204A87"/>
                </a:solidFill>
              </a:rPr>
              <a:t>true</a:t>
            </a:r>
            <a:endParaRPr lang="tr-TR" sz="1600" b="1" dirty="0">
              <a:solidFill>
                <a:srgbClr val="204A87"/>
              </a:solidFill>
            </a:endParaRPr>
          </a:p>
          <a:p>
            <a:r>
              <a:rPr lang="tr-TR" sz="1600" b="1" dirty="0" err="1">
                <a:solidFill>
                  <a:srgbClr val="204A87"/>
                </a:solidFill>
              </a:rPr>
              <a:t>end</a:t>
            </a:r>
            <a:endParaRPr lang="tr-TR" sz="1600" b="1" dirty="0">
              <a:solidFill>
                <a:srgbClr val="204A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8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- DSC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DSC resource that should be run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1700" dirty="0" err="1">
                <a:solidFill>
                  <a:srgbClr val="000000"/>
                </a:solidFill>
              </a:rPr>
              <a:t>dsc_script</a:t>
            </a:r>
            <a:r>
              <a:rPr lang="en-US" sz="1700" dirty="0">
                <a:solidFill>
                  <a:srgbClr val="000000"/>
                </a:solidFill>
              </a:rPr>
              <a:t> 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  <a:r>
              <a:rPr lang="en-US" sz="1700" dirty="0" err="1">
                <a:solidFill>
                  <a:srgbClr val="4E9A06"/>
                </a:solidFill>
              </a:rPr>
              <a:t>emacs</a:t>
            </a:r>
            <a:r>
              <a:rPr lang="en-US" sz="1700" dirty="0">
                <a:solidFill>
                  <a:srgbClr val="4E9A06"/>
                </a:solidFill>
              </a:rPr>
              <a:t>' </a:t>
            </a:r>
            <a:r>
              <a:rPr lang="en-US" sz="17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1700" dirty="0"/>
              <a:t>  </a:t>
            </a:r>
            <a:r>
              <a:rPr lang="en-US" sz="1700" dirty="0">
                <a:solidFill>
                  <a:srgbClr val="000000"/>
                </a:solidFill>
              </a:rPr>
              <a:t>code </a:t>
            </a:r>
            <a:r>
              <a:rPr lang="en-US" sz="1700" b="1" dirty="0">
                <a:solidFill>
                  <a:srgbClr val="CE5C00"/>
                </a:solidFill>
              </a:rPr>
              <a:t>&lt;&lt;-</a:t>
            </a:r>
            <a:r>
              <a:rPr lang="en-US" sz="1700" b="1" dirty="0">
                <a:solidFill>
                  <a:srgbClr val="000000"/>
                </a:solidFill>
              </a:rPr>
              <a:t>EOH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Environment '</a:t>
            </a:r>
            <a:r>
              <a:rPr lang="en-US" sz="1700" dirty="0" err="1">
                <a:solidFill>
                  <a:srgbClr val="4E9A06"/>
                </a:solidFill>
              </a:rPr>
              <a:t>texteditor</a:t>
            </a:r>
            <a:r>
              <a:rPr lang="en-US" sz="1700" dirty="0">
                <a:solidFill>
                  <a:srgbClr val="4E9A06"/>
                </a:solidFill>
              </a:rPr>
              <a:t>'</a:t>
            </a:r>
          </a:p>
          <a:p>
            <a:r>
              <a:rPr lang="en-US" sz="1700" dirty="0">
                <a:solidFill>
                  <a:srgbClr val="4E9A06"/>
                </a:solidFill>
              </a:rPr>
              <a:t>  {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Name = 'EDITOR'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  Value = 'c:\\</a:t>
            </a:r>
            <a:r>
              <a:rPr lang="de-DE" sz="1700" dirty="0" err="1">
                <a:solidFill>
                  <a:srgbClr val="4E9A06"/>
                </a:solidFill>
              </a:rPr>
              <a:t>emacs</a:t>
            </a:r>
            <a:r>
              <a:rPr lang="de-DE" sz="1700" dirty="0">
                <a:solidFill>
                  <a:srgbClr val="4E9A06"/>
                </a:solidFill>
              </a:rPr>
              <a:t>\\bin\\</a:t>
            </a:r>
            <a:r>
              <a:rPr lang="de-DE" sz="1700" dirty="0" err="1">
                <a:solidFill>
                  <a:srgbClr val="4E9A06"/>
                </a:solidFill>
              </a:rPr>
              <a:t>emacs.exe</a:t>
            </a:r>
            <a:r>
              <a:rPr lang="de-DE" sz="1700" dirty="0">
                <a:solidFill>
                  <a:srgbClr val="4E9A06"/>
                </a:solidFill>
              </a:rPr>
              <a:t>'</a:t>
            </a:r>
          </a:p>
          <a:p>
            <a:r>
              <a:rPr lang="de-DE" sz="1700" dirty="0">
                <a:solidFill>
                  <a:srgbClr val="4E9A06"/>
                </a:solidFill>
              </a:rPr>
              <a:t>  }</a:t>
            </a:r>
          </a:p>
          <a:p>
            <a:r>
              <a:rPr lang="de-DE" sz="1700" dirty="0">
                <a:solidFill>
                  <a:srgbClr val="000000"/>
                </a:solidFill>
              </a:rPr>
              <a:t>  EOH</a:t>
            </a:r>
          </a:p>
          <a:p>
            <a:r>
              <a:rPr lang="de-DE" sz="17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7978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Registry Key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Registry key that </a:t>
            </a:r>
            <a:r>
              <a:rPr lang="en-US" dirty="0"/>
              <a:t>should be </a:t>
            </a:r>
            <a:r>
              <a:rPr lang="en-US" dirty="0" smtClean="0"/>
              <a:t>created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registry_key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4E9A06"/>
                </a:solidFill>
              </a:rPr>
              <a:t>"HKEY_LOCAL_MACHINE\\SOFTWARE\\Microsoft\\Windows\\</a:t>
            </a:r>
            <a:r>
              <a:rPr lang="en-US" sz="2000" dirty="0" err="1">
                <a:solidFill>
                  <a:srgbClr val="4E9A06"/>
                </a:solidFill>
              </a:rPr>
              <a:t>CurrentVersion</a:t>
            </a:r>
            <a:r>
              <a:rPr lang="en-US" sz="2000" dirty="0">
                <a:solidFill>
                  <a:srgbClr val="4E9A06"/>
                </a:solidFill>
              </a:rPr>
              <a:t>\\Policies\\System" </a:t>
            </a:r>
            <a:r>
              <a:rPr lang="en-US" sz="2000" b="1" dirty="0">
                <a:solidFill>
                  <a:srgbClr val="204A87"/>
                </a:solidFill>
              </a:rPr>
              <a:t>do</a:t>
            </a:r>
          </a:p>
          <a:p>
            <a:r>
              <a:rPr lang="fi-FI" sz="2000" dirty="0"/>
              <a:t>  </a:t>
            </a:r>
            <a:r>
              <a:rPr lang="fi-FI" sz="2000" dirty="0" err="1">
                <a:solidFill>
                  <a:srgbClr val="000000"/>
                </a:solidFill>
              </a:rPr>
              <a:t>values</a:t>
            </a:r>
            <a:r>
              <a:rPr lang="fi-FI" sz="2000" dirty="0">
                <a:solidFill>
                  <a:srgbClr val="000000"/>
                </a:solidFill>
              </a:rPr>
              <a:t> </a:t>
            </a:r>
            <a:r>
              <a:rPr lang="fi-FI" sz="2000" b="1" dirty="0">
                <a:solidFill>
                  <a:srgbClr val="CE5C00"/>
                </a:solidFill>
              </a:rPr>
              <a:t>[</a:t>
            </a:r>
            <a:r>
              <a:rPr lang="fi-FI" sz="2000" b="1" dirty="0">
                <a:solidFill>
                  <a:srgbClr val="000000"/>
                </a:solidFill>
              </a:rPr>
              <a:t>{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4E9A06"/>
                </a:solidFill>
              </a:rPr>
              <a:t>:name </a:t>
            </a:r>
            <a:r>
              <a:rPr lang="en-US" sz="2000" b="1" dirty="0">
                <a:solidFill>
                  <a:srgbClr val="CE5C00"/>
                </a:solidFill>
              </a:rPr>
              <a:t>=&gt; 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 err="1">
                <a:solidFill>
                  <a:srgbClr val="4E9A06"/>
                </a:solidFill>
              </a:rPr>
              <a:t>EnableLUA</a:t>
            </a:r>
            <a:r>
              <a:rPr lang="en-US" sz="2000" b="1" dirty="0">
                <a:solidFill>
                  <a:srgbClr val="4E9A06"/>
                </a:solidFill>
              </a:rPr>
              <a:t>"</a:t>
            </a:r>
            <a:r>
              <a:rPr lang="en-US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:type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4E9A06"/>
                </a:solidFill>
              </a:rPr>
              <a:t>:</a:t>
            </a:r>
            <a:r>
              <a:rPr lang="nl-NL" sz="2000" b="1" dirty="0" err="1">
                <a:solidFill>
                  <a:srgbClr val="4E9A06"/>
                </a:solidFill>
              </a:rPr>
              <a:t>dword</a:t>
            </a:r>
            <a:r>
              <a:rPr lang="nl-NL" sz="2000" b="1" dirty="0">
                <a:solidFill>
                  <a:srgbClr val="000000"/>
                </a:solidFill>
              </a:rPr>
              <a:t>,</a:t>
            </a:r>
          </a:p>
          <a:p>
            <a:r>
              <a:rPr lang="nl-NL" sz="2000" dirty="0"/>
              <a:t>    </a:t>
            </a:r>
            <a:r>
              <a:rPr lang="nl-NL" sz="2000" dirty="0">
                <a:solidFill>
                  <a:srgbClr val="4E9A06"/>
                </a:solidFill>
              </a:rPr>
              <a:t>:data </a:t>
            </a:r>
            <a:r>
              <a:rPr lang="nl-NL" sz="2000" b="1" dirty="0">
                <a:solidFill>
                  <a:srgbClr val="CE5C00"/>
                </a:solidFill>
              </a:rPr>
              <a:t>=&gt; </a:t>
            </a:r>
            <a:r>
              <a:rPr lang="nl-NL" sz="2000" b="1" dirty="0">
                <a:solidFill>
                  <a:srgbClr val="0000CF"/>
                </a:solidFill>
              </a:rPr>
              <a:t>0</a:t>
            </a:r>
          </a:p>
          <a:p>
            <a:r>
              <a:rPr lang="nl-NL" sz="2000" dirty="0"/>
              <a:t>    </a:t>
            </a:r>
            <a:r>
              <a:rPr lang="nl-NL" sz="2000" b="1" dirty="0">
                <a:solidFill>
                  <a:srgbClr val="000000"/>
                </a:solidFill>
              </a:rPr>
              <a:t>}</a:t>
            </a:r>
            <a:r>
              <a:rPr lang="nl-NL" sz="2000" b="1" dirty="0">
                <a:solidFill>
                  <a:srgbClr val="CE5C00"/>
                </a:solidFill>
              </a:rPr>
              <a:t>]</a:t>
            </a:r>
          </a:p>
          <a:p>
            <a:r>
              <a:rPr lang="nl-NL" sz="2000" dirty="0"/>
              <a:t>  </a:t>
            </a:r>
            <a:r>
              <a:rPr lang="nl-NL" sz="2000" dirty="0">
                <a:solidFill>
                  <a:srgbClr val="000000"/>
                </a:solidFill>
              </a:rPr>
              <a:t>action </a:t>
            </a:r>
            <a:r>
              <a:rPr lang="nl-NL" sz="2000" dirty="0">
                <a:solidFill>
                  <a:srgbClr val="4E9A06"/>
                </a:solidFill>
              </a:rPr>
              <a:t>:</a:t>
            </a:r>
            <a:r>
              <a:rPr lang="nl-NL" sz="2000" dirty="0" err="1">
                <a:solidFill>
                  <a:srgbClr val="4E9A06"/>
                </a:solidFill>
              </a:rPr>
              <a:t>create</a:t>
            </a:r>
            <a:endParaRPr lang="nl-NL" sz="2000" dirty="0">
              <a:solidFill>
                <a:srgbClr val="4E9A06"/>
              </a:solidFill>
            </a:endParaRPr>
          </a:p>
          <a:p>
            <a:r>
              <a:rPr lang="nl-NL" sz="2000" b="1" dirty="0">
                <a:solidFill>
                  <a:srgbClr val="204A87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79782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Piece of the system and its desired state</a:t>
            </a:r>
          </a:p>
          <a:p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/>
              <a:t>chef/</a:t>
            </a:r>
            <a:r>
              <a:rPr lang="en-US" dirty="0" err="1" smtClean="0"/>
              <a:t>resources.html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– Install a text editor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/>
              <a:t>Problem</a:t>
            </a:r>
            <a:r>
              <a:rPr lang="en-US" dirty="0" smtClean="0"/>
              <a:t>:  Our workstation does not have $EDITOR installed</a:t>
            </a:r>
          </a:p>
          <a:p>
            <a:r>
              <a:rPr lang="en-US" b="1" dirty="0" smtClean="0"/>
              <a:t>Success Criteria</a:t>
            </a:r>
            <a:r>
              <a:rPr lang="en-US" dirty="0" smtClean="0"/>
              <a:t>:  You can edit files with $EDITOR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$EDITOR is your favorite command line text editor:  vim, </a:t>
            </a:r>
            <a:r>
              <a:rPr lang="en-US" dirty="0" err="1" smtClean="0"/>
              <a:t>emacs</a:t>
            </a:r>
            <a:r>
              <a:rPr lang="en-US" dirty="0" smtClean="0"/>
              <a:t>, or </a:t>
            </a:r>
            <a:r>
              <a:rPr lang="en-US" dirty="0" err="1" smtClean="0"/>
              <a:t>nano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up with the card?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800" dirty="0"/>
              <a:t>http://</a:t>
            </a:r>
            <a:r>
              <a:rPr lang="en-US" sz="5800" dirty="0" err="1"/>
              <a:t>bit.ly</a:t>
            </a:r>
            <a:r>
              <a:rPr lang="en-US" sz="5800" dirty="0"/>
              <a:t>/lisa14chefworkstations</a:t>
            </a:r>
            <a:endParaRPr lang="en-US" sz="5800" dirty="0" smtClean="0"/>
          </a:p>
          <a:p>
            <a:endParaRPr lang="en-US" sz="5800" dirty="0"/>
          </a:p>
          <a:p>
            <a:r>
              <a:rPr lang="en-US" sz="5800" dirty="0" smtClean="0"/>
              <a:t>Login:  chef</a:t>
            </a:r>
          </a:p>
          <a:p>
            <a:r>
              <a:rPr lang="en-US" sz="5800" dirty="0"/>
              <a:t>Password:  </a:t>
            </a:r>
            <a:r>
              <a:rPr lang="en-US" sz="5800" dirty="0" smtClean="0"/>
              <a:t>[REDACTED]</a:t>
            </a:r>
          </a:p>
          <a:p>
            <a:endParaRPr lang="en-US" sz="5800" dirty="0" smtClean="0"/>
          </a:p>
        </p:txBody>
      </p:sp>
    </p:spTree>
    <p:extLst>
      <p:ext uri="{BB962C8B-B14F-4D97-AF65-F5344CB8AC3E}">
        <p14:creationId xmlns:p14="http://schemas.microsoft.com/office/powerpoint/2010/main" val="2571939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Lab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Vagrant using the given .box file</a:t>
            </a:r>
          </a:p>
          <a:p>
            <a:r>
              <a:rPr lang="en-US" dirty="0" smtClean="0"/>
              <a:t>Initialize a </a:t>
            </a:r>
            <a:r>
              <a:rPr lang="en-US" dirty="0" err="1" smtClean="0"/>
              <a:t>Vagrantfile</a:t>
            </a:r>
            <a:endParaRPr lang="en-US" dirty="0" smtClean="0"/>
          </a:p>
          <a:p>
            <a:r>
              <a:rPr lang="en-US" dirty="0" smtClean="0"/>
              <a:t>Create the instance</a:t>
            </a:r>
          </a:p>
          <a:p>
            <a:r>
              <a:rPr lang="en-US" dirty="0" smtClean="0"/>
              <a:t>SSH into the instance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87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A `</a:t>
            </a:r>
            <a:r>
              <a:rPr lang="en-US" sz="2200" dirty="0" err="1"/>
              <a:t>Vagrantfile</a:t>
            </a:r>
            <a:r>
              <a:rPr lang="en-US" sz="2200" dirty="0"/>
              <a:t>` has been placed in this directory. You are now</a:t>
            </a:r>
          </a:p>
          <a:p>
            <a:r>
              <a:rPr lang="en-US" sz="2200" dirty="0"/>
              <a:t>ready to `vagrant up` your first virtual environment! Please read</a:t>
            </a:r>
          </a:p>
          <a:p>
            <a:r>
              <a:rPr lang="en-US" sz="2200" dirty="0"/>
              <a:t>the comments in the </a:t>
            </a:r>
            <a:r>
              <a:rPr lang="en-US" sz="2200" dirty="0" err="1"/>
              <a:t>Vagrantfile</a:t>
            </a:r>
            <a:r>
              <a:rPr lang="en-US" sz="2200" dirty="0"/>
              <a:t> as well as documentation on</a:t>
            </a:r>
          </a:p>
          <a:p>
            <a:r>
              <a:rPr lang="en-US" sz="2200" dirty="0"/>
              <a:t>`</a:t>
            </a:r>
            <a:r>
              <a:rPr lang="en-US" sz="2200" dirty="0" err="1"/>
              <a:t>vagrantup.com</a:t>
            </a:r>
            <a:r>
              <a:rPr lang="en-US" sz="2200" dirty="0"/>
              <a:t>` for more information on using Vagrant.</a:t>
            </a:r>
          </a:p>
          <a:p>
            <a:endParaRPr lang="en-US" sz="2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the instance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vagrant </a:t>
            </a:r>
            <a:r>
              <a:rPr lang="en-US" dirty="0" err="1"/>
              <a:t>init</a:t>
            </a:r>
            <a:r>
              <a:rPr lang="en-US" dirty="0"/>
              <a:t> local-chef-development</a:t>
            </a:r>
          </a:p>
        </p:txBody>
      </p:sp>
    </p:spTree>
    <p:extLst>
      <p:ext uri="{BB962C8B-B14F-4D97-AF65-F5344CB8AC3E}">
        <p14:creationId xmlns:p14="http://schemas.microsoft.com/office/powerpoint/2010/main" val="300517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Assistants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Some other Chef’s in the room</a:t>
            </a:r>
          </a:p>
          <a:p>
            <a:r>
              <a:rPr lang="en-US" dirty="0" smtClean="0"/>
              <a:t>YOU </a:t>
            </a:r>
            <a:r>
              <a:rPr lang="en-US" dirty="0" smtClean="0">
                <a:sym typeface="Wingdings"/>
              </a:rPr>
              <a:t>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Introduce yourselves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2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Bringing machine 'default' up with '</a:t>
            </a:r>
            <a:r>
              <a:rPr lang="en-US" dirty="0" err="1"/>
              <a:t>virtualbox</a:t>
            </a:r>
            <a:r>
              <a:rPr lang="en-US" dirty="0"/>
              <a:t>' provider...</a:t>
            </a:r>
          </a:p>
          <a:p>
            <a:r>
              <a:rPr lang="en-US" dirty="0"/>
              <a:t>==&gt; default: Importing base box 'local-chef-development'...</a:t>
            </a:r>
          </a:p>
          <a:p>
            <a:r>
              <a:rPr lang="en-US" dirty="0"/>
              <a:t>==&gt; default: Matching MAC address for NAT networking...</a:t>
            </a:r>
          </a:p>
          <a:p>
            <a:r>
              <a:rPr lang="en-US" dirty="0"/>
              <a:t>==&gt; default: Setting the name of the VM: tmp_default_1432618530058_1324</a:t>
            </a:r>
          </a:p>
          <a:p>
            <a:r>
              <a:rPr lang="en-US" dirty="0"/>
              <a:t>==&gt; default: Clearing any previously set network interfaces...</a:t>
            </a:r>
          </a:p>
          <a:p>
            <a:r>
              <a:rPr lang="en-US" dirty="0"/>
              <a:t>==&gt; default: Preparing network interfaces based on configuration...</a:t>
            </a:r>
          </a:p>
          <a:p>
            <a:r>
              <a:rPr lang="en-US" dirty="0"/>
              <a:t>    default: Adapter 1: </a:t>
            </a:r>
            <a:r>
              <a:rPr lang="en-US" dirty="0" err="1"/>
              <a:t>nat</a:t>
            </a:r>
            <a:endParaRPr lang="en-US" dirty="0"/>
          </a:p>
          <a:p>
            <a:r>
              <a:rPr lang="en-US" dirty="0"/>
              <a:t>==&gt; default: Forwarding ports...</a:t>
            </a:r>
          </a:p>
          <a:p>
            <a:r>
              <a:rPr lang="en-US" dirty="0"/>
              <a:t>    default: 22 =&gt; 2222 (adapter 1)</a:t>
            </a:r>
          </a:p>
          <a:p>
            <a:r>
              <a:rPr lang="en-US" dirty="0"/>
              <a:t>==&gt; default: Booting VM...</a:t>
            </a:r>
          </a:p>
          <a:p>
            <a:r>
              <a:rPr lang="en-US" dirty="0"/>
              <a:t>==&gt; default: Waiting for machine to boot. This may take a few minutes...</a:t>
            </a:r>
          </a:p>
          <a:p>
            <a:r>
              <a:rPr lang="en-US" dirty="0"/>
              <a:t>    default: SSH address: 127.0.0.1:2222</a:t>
            </a:r>
          </a:p>
          <a:p>
            <a:r>
              <a:rPr lang="en-US" dirty="0"/>
              <a:t>    default: SSH username: vagrant</a:t>
            </a:r>
          </a:p>
          <a:p>
            <a:r>
              <a:rPr lang="en-US" dirty="0"/>
              <a:t>    default: SSH </a:t>
            </a:r>
            <a:r>
              <a:rPr lang="en-US" dirty="0" err="1"/>
              <a:t>auth</a:t>
            </a:r>
            <a:r>
              <a:rPr lang="en-US" dirty="0"/>
              <a:t> method: private key</a:t>
            </a:r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the instance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vagrant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0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Last login: Sat May 23 01:30:30 2015 from </a:t>
            </a:r>
            <a:r>
              <a:rPr lang="en-US" sz="2800" dirty="0" smtClean="0"/>
              <a:t>10.0.2.2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the instance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vagrant </a:t>
            </a:r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558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Host default</a:t>
            </a:r>
          </a:p>
          <a:p>
            <a:r>
              <a:rPr lang="en-US" dirty="0"/>
              <a:t>  </a:t>
            </a:r>
            <a:r>
              <a:rPr lang="en-US" dirty="0" err="1"/>
              <a:t>HostName</a:t>
            </a:r>
            <a:r>
              <a:rPr lang="en-US" dirty="0"/>
              <a:t> 127.0.0.1</a:t>
            </a:r>
          </a:p>
          <a:p>
            <a:r>
              <a:rPr lang="en-US" dirty="0"/>
              <a:t>  User vagrant</a:t>
            </a:r>
          </a:p>
          <a:p>
            <a:r>
              <a:rPr lang="en-US" dirty="0"/>
              <a:t>  Port 2222</a:t>
            </a:r>
          </a:p>
          <a:p>
            <a:r>
              <a:rPr lang="en-US" dirty="0"/>
              <a:t>  </a:t>
            </a:r>
            <a:r>
              <a:rPr lang="en-US" dirty="0" err="1"/>
              <a:t>UserKnownHostsFile</a:t>
            </a:r>
            <a:r>
              <a:rPr lang="en-US" dirty="0"/>
              <a:t> /</a:t>
            </a:r>
            <a:r>
              <a:rPr lang="en-US" dirty="0" err="1"/>
              <a:t>dev</a:t>
            </a:r>
            <a:r>
              <a:rPr lang="en-US" dirty="0"/>
              <a:t>/null</a:t>
            </a:r>
          </a:p>
          <a:p>
            <a:r>
              <a:rPr lang="en-US" dirty="0"/>
              <a:t>  </a:t>
            </a:r>
            <a:r>
              <a:rPr lang="en-US" dirty="0" err="1"/>
              <a:t>StrictHostKeyChecking</a:t>
            </a:r>
            <a:r>
              <a:rPr lang="en-US" dirty="0"/>
              <a:t> no</a:t>
            </a:r>
          </a:p>
          <a:p>
            <a:r>
              <a:rPr lang="en-US" dirty="0"/>
              <a:t>  </a:t>
            </a:r>
            <a:r>
              <a:rPr lang="en-US" dirty="0" err="1"/>
              <a:t>PasswordAuthentication</a:t>
            </a:r>
            <a:r>
              <a:rPr lang="en-US" dirty="0"/>
              <a:t> no</a:t>
            </a:r>
          </a:p>
          <a:p>
            <a:r>
              <a:rPr lang="en-US" dirty="0"/>
              <a:t>  </a:t>
            </a:r>
            <a:r>
              <a:rPr lang="en-US" dirty="0" err="1"/>
              <a:t>IdentityFile</a:t>
            </a:r>
            <a:r>
              <a:rPr lang="en-US" dirty="0"/>
              <a:t> /Users/</a:t>
            </a:r>
            <a:r>
              <a:rPr lang="en-US" dirty="0" err="1"/>
              <a:t>nathenharvey</a:t>
            </a:r>
            <a:r>
              <a:rPr lang="en-US" dirty="0"/>
              <a:t>/.</a:t>
            </a:r>
            <a:r>
              <a:rPr lang="en-US" dirty="0" err="1"/>
              <a:t>vagrant.d</a:t>
            </a:r>
            <a:r>
              <a:rPr lang="en-US" dirty="0"/>
              <a:t>/boxes/local-chef-development/0/</a:t>
            </a:r>
            <a:r>
              <a:rPr lang="en-US" dirty="0" err="1"/>
              <a:t>virtualbox</a:t>
            </a:r>
            <a:r>
              <a:rPr lang="en-US" dirty="0"/>
              <a:t>/</a:t>
            </a:r>
            <a:r>
              <a:rPr lang="en-US" dirty="0" err="1"/>
              <a:t>vagrant_private_key</a:t>
            </a:r>
            <a:endParaRPr lang="en-US" dirty="0"/>
          </a:p>
          <a:p>
            <a:r>
              <a:rPr lang="en-US" dirty="0"/>
              <a:t>  </a:t>
            </a:r>
            <a:r>
              <a:rPr lang="en-US" dirty="0" err="1"/>
              <a:t>IdentitiesOnly</a:t>
            </a:r>
            <a:r>
              <a:rPr lang="en-US" dirty="0"/>
              <a:t> yes</a:t>
            </a:r>
          </a:p>
          <a:p>
            <a:r>
              <a:rPr lang="en-US" dirty="0"/>
              <a:t>  </a:t>
            </a:r>
            <a:r>
              <a:rPr lang="en-US" dirty="0" err="1"/>
              <a:t>LogLevel</a:t>
            </a:r>
            <a:r>
              <a:rPr lang="en-US" dirty="0"/>
              <a:t> FATAL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Vagrant </a:t>
            </a:r>
            <a:r>
              <a:rPr lang="en-US" dirty="0" err="1" smtClean="0"/>
              <a:t>ssh</a:t>
            </a:r>
            <a:r>
              <a:rPr lang="en-US" dirty="0" smtClean="0"/>
              <a:t> configuration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vagrant </a:t>
            </a:r>
            <a:r>
              <a:rPr lang="en-US" dirty="0" err="1"/>
              <a:t>ssh-config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0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authenticity of host '[</a:t>
            </a:r>
            <a:r>
              <a:rPr lang="en-US" sz="2000" dirty="0" err="1"/>
              <a:t>localhost</a:t>
            </a:r>
            <a:r>
              <a:rPr lang="en-US" sz="2000" dirty="0"/>
              <a:t>]:2222 ([127.0.0.1]:2222)' can't be established.</a:t>
            </a:r>
          </a:p>
          <a:p>
            <a:r>
              <a:rPr lang="en-US" sz="2000" dirty="0"/>
              <a:t>RSA key fingerprint is 7c:cd:63:05:bc:91:d4:3c:7b:80:93:ac:22:9d:60:63.</a:t>
            </a:r>
          </a:p>
          <a:p>
            <a:r>
              <a:rPr lang="en-US" sz="2000" dirty="0"/>
              <a:t>Are you sure you want to continue connecting (yes/no)? yes</a:t>
            </a:r>
          </a:p>
          <a:p>
            <a:r>
              <a:rPr lang="en-US" sz="2000" dirty="0"/>
              <a:t>Warning: Permanently added '[</a:t>
            </a:r>
            <a:r>
              <a:rPr lang="en-US" sz="2000" dirty="0" err="1"/>
              <a:t>localhost</a:t>
            </a:r>
            <a:r>
              <a:rPr lang="en-US" sz="2000" dirty="0"/>
              <a:t>]:2222' (RSA) to the list of known hosts.</a:t>
            </a:r>
          </a:p>
          <a:p>
            <a:r>
              <a:rPr lang="en-US" sz="2000" dirty="0" err="1"/>
              <a:t>vagrant@localhost's</a:t>
            </a:r>
            <a:r>
              <a:rPr lang="en-US" sz="2000" dirty="0"/>
              <a:t> password:</a:t>
            </a:r>
          </a:p>
          <a:p>
            <a:r>
              <a:rPr lang="en-US" sz="2000" dirty="0"/>
              <a:t>Last login: Tue May 26 05:36:34 2015 from 10.0.2.2</a:t>
            </a:r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directly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ssh</a:t>
            </a:r>
            <a:r>
              <a:rPr lang="en-US" dirty="0"/>
              <a:t> -p 2222 </a:t>
            </a:r>
            <a:r>
              <a:rPr lang="en-US" dirty="0" err="1"/>
              <a:t>vagrant@localhost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7073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authenticity of host '[</a:t>
            </a:r>
            <a:r>
              <a:rPr lang="en-US" sz="2000" dirty="0" err="1"/>
              <a:t>localhost</a:t>
            </a:r>
            <a:r>
              <a:rPr lang="en-US" sz="2000" dirty="0"/>
              <a:t>]:2222 ([127.0.0.1]:2222)' can't be established.</a:t>
            </a:r>
          </a:p>
          <a:p>
            <a:r>
              <a:rPr lang="en-US" sz="2000" dirty="0"/>
              <a:t>RSA key fingerprint is 7c:cd:63:05:bc:91:d4:3c:7b:80:93:ac:22:9d:60:63.</a:t>
            </a:r>
          </a:p>
          <a:p>
            <a:r>
              <a:rPr lang="en-US" sz="2000" dirty="0"/>
              <a:t>Are you sure you want to continue connecting (yes/no)? yes</a:t>
            </a:r>
          </a:p>
          <a:p>
            <a:r>
              <a:rPr lang="en-US" sz="2000" dirty="0"/>
              <a:t>Warning: Permanently added '[</a:t>
            </a:r>
            <a:r>
              <a:rPr lang="en-US" sz="2000" dirty="0" err="1"/>
              <a:t>localhost</a:t>
            </a:r>
            <a:r>
              <a:rPr lang="en-US" sz="2000" dirty="0"/>
              <a:t>]:2222' (RSA) to the list of known hosts.</a:t>
            </a:r>
          </a:p>
          <a:p>
            <a:r>
              <a:rPr lang="en-US" sz="2000" dirty="0" err="1"/>
              <a:t>vagrant@localhost's</a:t>
            </a:r>
            <a:r>
              <a:rPr lang="en-US" sz="2000" dirty="0"/>
              <a:t> password:</a:t>
            </a:r>
          </a:p>
          <a:p>
            <a:r>
              <a:rPr lang="en-US" sz="2000" dirty="0"/>
              <a:t>Last login: Tue May 26 05:36:34 2015 from 10.0.2.2</a:t>
            </a:r>
          </a:p>
          <a:p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directly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ssh</a:t>
            </a:r>
            <a:r>
              <a:rPr lang="en-US" dirty="0"/>
              <a:t> -p 2222 </a:t>
            </a:r>
            <a:r>
              <a:rPr lang="en-US" dirty="0" err="1" smtClean="0"/>
              <a:t>chef@</a:t>
            </a:r>
            <a:r>
              <a:rPr lang="en-US" dirty="0" err="1"/>
              <a:t>localhost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721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The authenticity of host '54.165.227.226 (54.165.227.226)' can't be established.</a:t>
            </a:r>
          </a:p>
          <a:p>
            <a:r>
              <a:rPr lang="en-US" dirty="0"/>
              <a:t>RSA key fingerprint is c1:ec:ab:66:fb:22:4a:8f:c2:c5:9b:26:77:f3:dd:b3.</a:t>
            </a:r>
          </a:p>
          <a:p>
            <a:r>
              <a:rPr lang="en-US" dirty="0"/>
              <a:t>Are you sure you want to continue connecting (yes/no)? yes</a:t>
            </a:r>
          </a:p>
          <a:p>
            <a:r>
              <a:rPr lang="en-US" dirty="0"/>
              <a:t>Warning: Permanently added '54.165.227.226' (RSA) to the list of known hosts.</a:t>
            </a:r>
          </a:p>
          <a:p>
            <a:r>
              <a:rPr lang="en-US" dirty="0"/>
              <a:t>chef@54.165.227.226's password: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your lab machine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ssh</a:t>
            </a:r>
            <a:r>
              <a:rPr lang="en-US" dirty="0"/>
              <a:t> chef@54.164.75.30</a:t>
            </a:r>
          </a:p>
        </p:txBody>
      </p:sp>
    </p:spTree>
    <p:extLst>
      <p:ext uri="{BB962C8B-B14F-4D97-AF65-F5344CB8AC3E}">
        <p14:creationId xmlns:p14="http://schemas.microsoft.com/office/powerpoint/2010/main" val="3071423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your workstation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ChefDK</a:t>
            </a:r>
            <a:r>
              <a:rPr lang="en-US" dirty="0" smtClean="0"/>
              <a:t> version 0.6.0 is installed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chef --version</a:t>
            </a:r>
          </a:p>
          <a:p>
            <a:r>
              <a:rPr lang="en-US" dirty="0" smtClean="0"/>
              <a:t>Chef user has </a:t>
            </a:r>
            <a:r>
              <a:rPr lang="en-US" dirty="0" err="1" smtClean="0"/>
              <a:t>passwordless</a:t>
            </a:r>
            <a:r>
              <a:rPr lang="en-US" dirty="0" smtClean="0"/>
              <a:t> </a:t>
            </a:r>
            <a:r>
              <a:rPr lang="en-US" dirty="0" err="1" smtClean="0"/>
              <a:t>sudo</a:t>
            </a:r>
            <a:r>
              <a:rPr lang="en-US" dirty="0" smtClean="0"/>
              <a:t> access</a:t>
            </a:r>
          </a:p>
          <a:p>
            <a:pPr lvl="1"/>
            <a:r>
              <a:rPr lang="en-US" dirty="0" err="1" smtClean="0">
                <a:latin typeface="Courier New"/>
                <a:cs typeface="Courier New"/>
              </a:rPr>
              <a:t>sudo</a:t>
            </a:r>
            <a:r>
              <a:rPr lang="en-US" dirty="0" smtClean="0">
                <a:latin typeface="Courier New"/>
                <a:cs typeface="Courier New"/>
              </a:rPr>
              <a:t> cat /</a:t>
            </a:r>
            <a:r>
              <a:rPr lang="en-US" dirty="0" err="1" smtClean="0">
                <a:latin typeface="Courier New"/>
                <a:cs typeface="Courier New"/>
              </a:rPr>
              <a:t>etc</a:t>
            </a:r>
            <a:r>
              <a:rPr lang="en-US" dirty="0" smtClean="0">
                <a:latin typeface="Courier New"/>
                <a:cs typeface="Courier New"/>
              </a:rPr>
              <a:t>/shadow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069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usr</a:t>
            </a:r>
            <a:r>
              <a:rPr lang="en-US" dirty="0"/>
              <a:t>/bin/which: no </a:t>
            </a:r>
            <a:r>
              <a:rPr lang="en-US" dirty="0" smtClean="0"/>
              <a:t>vim in </a:t>
            </a:r>
            <a:r>
              <a:rPr lang="en-US" dirty="0"/>
              <a:t>(/opt/</a:t>
            </a:r>
            <a:r>
              <a:rPr lang="en-US" dirty="0" err="1"/>
              <a:t>chefdk</a:t>
            </a:r>
            <a:r>
              <a:rPr lang="en-US" dirty="0"/>
              <a:t>/bin:/home/chef/.</a:t>
            </a:r>
            <a:r>
              <a:rPr lang="en-US" dirty="0" err="1"/>
              <a:t>chefdk</a:t>
            </a:r>
            <a:r>
              <a:rPr lang="en-US" dirty="0"/>
              <a:t>/gem/ruby/2.1.0/bin:/opt/</a:t>
            </a:r>
            <a:r>
              <a:rPr lang="en-US" dirty="0" err="1"/>
              <a:t>chefdk</a:t>
            </a:r>
            <a:r>
              <a:rPr lang="en-US" dirty="0"/>
              <a:t>/embedded/bin:/</a:t>
            </a:r>
            <a:r>
              <a:rPr lang="en-US" dirty="0" err="1"/>
              <a:t>usr</a:t>
            </a:r>
            <a:r>
              <a:rPr lang="en-US" dirty="0"/>
              <a:t>/local/bin:/bin:/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sbin</a:t>
            </a:r>
            <a:r>
              <a:rPr lang="en-US" dirty="0"/>
              <a:t>:/home/chef/bin)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$EDITOR installed?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which vim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chef-apply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chef-apply is an executable program that allows you to work with resources</a:t>
            </a:r>
          </a:p>
          <a:p>
            <a:r>
              <a:rPr lang="en-US" dirty="0" smtClean="0"/>
              <a:t>Is included as part of the </a:t>
            </a:r>
            <a:r>
              <a:rPr lang="en-US" dirty="0" err="1" smtClean="0"/>
              <a:t>ChefDK</a:t>
            </a:r>
            <a:endParaRPr lang="en-US" dirty="0" smtClean="0"/>
          </a:p>
          <a:p>
            <a:r>
              <a:rPr lang="en-US" dirty="0" smtClean="0"/>
              <a:t>A great way to explore resources</a:t>
            </a:r>
          </a:p>
          <a:p>
            <a:r>
              <a:rPr lang="en-US" dirty="0" smtClean="0"/>
              <a:t>NOT how you’ll eventually use Chef in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9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Usage: chef-apply [RECIPE_FILE] [-e RECIPE_TEXT] [-s]</a:t>
            </a:r>
          </a:p>
          <a:p>
            <a:r>
              <a:rPr lang="en-US" dirty="0"/>
              <a:t>        --[no-]color                 Use colored output, defaults to enabled</a:t>
            </a:r>
          </a:p>
          <a:p>
            <a:r>
              <a:rPr lang="en-US" dirty="0"/>
              <a:t>    -e, --execute RECIPE_TEXT        Execute resources supplied in a string</a:t>
            </a:r>
          </a:p>
          <a:p>
            <a:r>
              <a:rPr lang="en-US" dirty="0"/>
              <a:t>    -l, --</a:t>
            </a:r>
            <a:r>
              <a:rPr lang="en-US" dirty="0" err="1"/>
              <a:t>log_level</a:t>
            </a:r>
            <a:r>
              <a:rPr lang="en-US" dirty="0"/>
              <a:t> LEVEL            Set the log level (debug, info, warn, error, fatal)</a:t>
            </a:r>
          </a:p>
          <a:p>
            <a:r>
              <a:rPr lang="en-US" dirty="0"/>
              <a:t>    -s, --</a:t>
            </a:r>
            <a:r>
              <a:rPr lang="en-US" dirty="0" err="1"/>
              <a:t>stdin</a:t>
            </a:r>
            <a:r>
              <a:rPr lang="en-US" dirty="0"/>
              <a:t>                      Execute resources read from STDIN</a:t>
            </a:r>
          </a:p>
          <a:p>
            <a:r>
              <a:rPr lang="en-US" dirty="0"/>
              <a:t>    -v, --version                    Show chef version</a:t>
            </a:r>
          </a:p>
          <a:p>
            <a:r>
              <a:rPr lang="en-US" dirty="0"/>
              <a:t>    -W, --why-run                    Enable </a:t>
            </a:r>
            <a:r>
              <a:rPr lang="en-US" dirty="0" err="1"/>
              <a:t>whyrun</a:t>
            </a:r>
            <a:r>
              <a:rPr lang="en-US" dirty="0"/>
              <a:t> mode</a:t>
            </a:r>
          </a:p>
          <a:p>
            <a:r>
              <a:rPr lang="en-US" dirty="0"/>
              <a:t>    -h, --help                       Show this message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chef-apply do?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chef-apply --help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0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Course Objectives &amp;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96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300" dirty="0"/>
              <a:t>Recipe: (chef-apply cookbook)::(chef-apply recipe)</a:t>
            </a:r>
          </a:p>
          <a:p>
            <a:r>
              <a:rPr lang="en-US" sz="2300" dirty="0"/>
              <a:t>  * package[vim] action install</a:t>
            </a:r>
          </a:p>
          <a:p>
            <a:r>
              <a:rPr lang="en-US" sz="2300" dirty="0"/>
              <a:t>    - install version 7.2.411-1.8.el6 of package vim-enhanced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vim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-e "package 'vim'"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Recipe: (chef-apply cookbook)::(chef-apply recipe)</a:t>
            </a:r>
          </a:p>
          <a:p>
            <a:r>
              <a:rPr lang="en-US" sz="2800" dirty="0"/>
              <a:t>  * package[</a:t>
            </a:r>
            <a:r>
              <a:rPr lang="en-US" sz="2800" dirty="0" err="1"/>
              <a:t>emacs</a:t>
            </a:r>
            <a:r>
              <a:rPr lang="en-US" sz="2800" dirty="0"/>
              <a:t>] action install</a:t>
            </a:r>
          </a:p>
          <a:p>
            <a:r>
              <a:rPr lang="en-US" sz="2800" dirty="0"/>
              <a:t>    - install version 23.1-25.el6 of package </a:t>
            </a:r>
            <a:r>
              <a:rPr lang="en-US" sz="2800" dirty="0" err="1"/>
              <a:t>emacs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emacs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</a:t>
            </a:r>
            <a:r>
              <a:rPr lang="en-US" dirty="0" err="1" smtClean="0"/>
              <a:t>emacs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368972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Recipe: (chef-apply cookbook)::(chef-apply recipe)</a:t>
            </a:r>
          </a:p>
          <a:p>
            <a:r>
              <a:rPr lang="en-US" sz="2900" dirty="0"/>
              <a:t>  * package[</a:t>
            </a:r>
            <a:r>
              <a:rPr lang="en-US" sz="2900" dirty="0" err="1"/>
              <a:t>nano</a:t>
            </a:r>
            <a:r>
              <a:rPr lang="en-US" sz="2900" dirty="0"/>
              <a:t>] action install</a:t>
            </a:r>
          </a:p>
          <a:p>
            <a:r>
              <a:rPr lang="en-US" sz="2900" dirty="0"/>
              <a:t>    - install version 2.0.9-7.el6 of package </a:t>
            </a:r>
            <a:r>
              <a:rPr lang="en-US" sz="2900" dirty="0" err="1"/>
              <a:t>nano</a:t>
            </a:r>
            <a:endParaRPr lang="en-US" sz="29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</a:t>
            </a:r>
            <a:r>
              <a:rPr lang="en-US" dirty="0" smtClean="0"/>
              <a:t>'</a:t>
            </a:r>
            <a:r>
              <a:rPr lang="en-US" dirty="0" err="1" smtClean="0"/>
              <a:t>nano</a:t>
            </a:r>
            <a:r>
              <a:rPr lang="en-US" dirty="0" smtClean="0"/>
              <a:t>'</a:t>
            </a:r>
            <a:r>
              <a:rPr lang="en-US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4631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if you re-run the chef-apply command?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9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Recipe: (chef-apply cookbook)::(chef-apply recipe)</a:t>
            </a:r>
          </a:p>
          <a:p>
            <a:r>
              <a:rPr lang="en-US" sz="3200" dirty="0"/>
              <a:t>  * package[vim] action install (up to date)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$EDITOR again with chef-apply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sudo</a:t>
            </a:r>
            <a:r>
              <a:rPr lang="en-US" dirty="0"/>
              <a:t> chef-apply -e "package 'vim'"</a:t>
            </a:r>
          </a:p>
        </p:txBody>
      </p:sp>
    </p:spTree>
    <p:extLst>
      <p:ext uri="{BB962C8B-B14F-4D97-AF65-F5344CB8AC3E}">
        <p14:creationId xmlns:p14="http://schemas.microsoft.com/office/powerpoint/2010/main" val="61172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test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57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/>
              <a:t> 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sp>
        <p:nvSpPr>
          <p:cNvPr id="10" name="Text Placeholder 5"/>
          <p:cNvSpPr txBox="1">
            <a:spLocks/>
          </p:cNvSpPr>
          <p:nvPr/>
        </p:nvSpPr>
        <p:spPr bwMode="white">
          <a:xfrm>
            <a:off x="6163734" y="4958645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sp>
        <p:nvSpPr>
          <p:cNvPr id="21" name="Rectangle 20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538267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After completing this course you will be able to:</a:t>
            </a:r>
          </a:p>
          <a:p>
            <a:pPr lvl="1"/>
            <a:r>
              <a:rPr lang="en-US" dirty="0" smtClean="0"/>
              <a:t>Automate common infrastructure tasks with Chef</a:t>
            </a:r>
          </a:p>
          <a:p>
            <a:pPr lvl="1"/>
            <a:r>
              <a:rPr lang="en-US" dirty="0"/>
              <a:t>Verify your automation code BEFORE it runs in production</a:t>
            </a:r>
          </a:p>
          <a:p>
            <a:pPr lvl="1"/>
            <a:r>
              <a:rPr lang="en-US" dirty="0" smtClean="0"/>
              <a:t>Describe some of Chef’s tools</a:t>
            </a:r>
          </a:p>
          <a:p>
            <a:pPr lvl="1"/>
            <a:r>
              <a:rPr lang="en-US" dirty="0" smtClean="0"/>
              <a:t>Apply Chef’s primitives to solve your problems</a:t>
            </a:r>
          </a:p>
        </p:txBody>
      </p:sp>
    </p:spTree>
    <p:extLst>
      <p:ext uri="{BB962C8B-B14F-4D97-AF65-F5344CB8AC3E}">
        <p14:creationId xmlns:p14="http://schemas.microsoft.com/office/powerpoint/2010/main" val="28187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repair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Resources follow a </a:t>
            </a:r>
            <a:r>
              <a:rPr lang="en-US" b="1" dirty="0">
                <a:solidFill>
                  <a:srgbClr val="F18B21"/>
                </a:solidFill>
              </a:rPr>
              <a:t>test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F18B21"/>
                </a:solidFill>
              </a:rPr>
              <a:t>repair</a:t>
            </a:r>
            <a:r>
              <a:rPr lang="en-US" dirty="0">
                <a:solidFill>
                  <a:srgbClr val="F18B21"/>
                </a:solidFill>
              </a:rPr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6181344" y="1143000"/>
            <a:ext cx="5486400" cy="66322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"vim"</a:t>
            </a:r>
          </a:p>
          <a:p>
            <a:endParaRPr lang="en-US" dirty="0"/>
          </a:p>
        </p:txBody>
      </p:sp>
      <p:sp>
        <p:nvSpPr>
          <p:cNvPr id="8" name="Text Placeholder 5"/>
          <p:cNvSpPr txBox="1">
            <a:spLocks/>
          </p:cNvSpPr>
          <p:nvPr/>
        </p:nvSpPr>
        <p:spPr bwMode="white">
          <a:xfrm>
            <a:off x="6183489" y="1944513"/>
            <a:ext cx="5486400" cy="72248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/>
              <a:t>Is vim installed?</a:t>
            </a:r>
            <a:endParaRPr lang="en-US" dirty="0"/>
          </a:p>
        </p:txBody>
      </p:sp>
      <p:cxnSp>
        <p:nvCxnSpPr>
          <p:cNvPr id="3" name="Straight Arrow Connector 2"/>
          <p:cNvCxnSpPr>
            <a:stCxn id="8" idx="2"/>
          </p:cNvCxnSpPr>
          <p:nvPr/>
        </p:nvCxnSpPr>
        <p:spPr>
          <a:xfrm flipH="1">
            <a:off x="6886222" y="2667001"/>
            <a:ext cx="2040467" cy="10583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8926689" y="2667001"/>
            <a:ext cx="2136422" cy="10442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176000" y="4416777"/>
            <a:ext cx="0" cy="620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521222" y="5319889"/>
            <a:ext cx="22295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59222" y="4374444"/>
            <a:ext cx="14111" cy="635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23000" y="4967112"/>
            <a:ext cx="122629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74956" y="4950179"/>
            <a:ext cx="173900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Install it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04845" y="3750735"/>
            <a:ext cx="83681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76845" y="3764846"/>
            <a:ext cx="65572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smtClean="0">
                <a:solidFill>
                  <a:schemeClr val="accent3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940778" y="2046112"/>
            <a:ext cx="914400" cy="4797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Test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8209844" y="4117622"/>
            <a:ext cx="1413934" cy="60959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30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Repair</a:t>
            </a:r>
          </a:p>
        </p:txBody>
      </p:sp>
    </p:spTree>
    <p:extLst>
      <p:ext uri="{BB962C8B-B14F-4D97-AF65-F5344CB8AC3E}">
        <p14:creationId xmlns:p14="http://schemas.microsoft.com/office/powerpoint/2010/main" val="32242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0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package</a:t>
            </a:r>
          </a:p>
          <a:p>
            <a:r>
              <a:rPr lang="en-US" dirty="0"/>
              <a:t>template</a:t>
            </a:r>
          </a:p>
          <a:p>
            <a:r>
              <a:rPr lang="en-US" dirty="0"/>
              <a:t>service</a:t>
            </a:r>
          </a:p>
          <a:p>
            <a:r>
              <a:rPr lang="en-US" dirty="0"/>
              <a:t>directory</a:t>
            </a:r>
          </a:p>
          <a:p>
            <a:r>
              <a:rPr lang="en-US" dirty="0"/>
              <a:t>user</a:t>
            </a:r>
          </a:p>
          <a:p>
            <a:r>
              <a:rPr lang="en-US" dirty="0" smtClean="0"/>
              <a:t>group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dsc_script</a:t>
            </a:r>
            <a:endParaRPr lang="en-US" dirty="0"/>
          </a:p>
          <a:p>
            <a:r>
              <a:rPr lang="en-US" dirty="0" err="1"/>
              <a:t>registry_key</a:t>
            </a:r>
            <a:endParaRPr lang="en-US" dirty="0"/>
          </a:p>
          <a:p>
            <a:r>
              <a:rPr lang="en-US" dirty="0" err="1"/>
              <a:t>powershell_script</a:t>
            </a:r>
            <a:endParaRPr lang="en-US" dirty="0"/>
          </a:p>
          <a:p>
            <a:r>
              <a:rPr lang="en-US" dirty="0" err="1"/>
              <a:t>cron</a:t>
            </a:r>
            <a:endParaRPr lang="en-US" dirty="0"/>
          </a:p>
          <a:p>
            <a:r>
              <a:rPr lang="en-US" dirty="0"/>
              <a:t>mount</a:t>
            </a:r>
          </a:p>
          <a:p>
            <a:r>
              <a:rPr lang="en-US" dirty="0" smtClean="0"/>
              <a:t>route</a:t>
            </a:r>
          </a:p>
          <a:p>
            <a:r>
              <a:rPr lang="en-US" dirty="0" smtClean="0"/>
              <a:t>…and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2 – Hello, world!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Problem</a:t>
            </a:r>
            <a:r>
              <a:rPr lang="en-US" dirty="0"/>
              <a:t>:  </a:t>
            </a:r>
            <a:r>
              <a:rPr lang="en-US" dirty="0" smtClean="0"/>
              <a:t>Oops, we forgot to start with “hello, world”</a:t>
            </a:r>
            <a:endParaRPr lang="en-US" dirty="0"/>
          </a:p>
          <a:p>
            <a:r>
              <a:rPr lang="en-US" b="1" dirty="0"/>
              <a:t>Success Criteria</a:t>
            </a:r>
            <a:r>
              <a:rPr lang="en-US" dirty="0"/>
              <a:t>:  </a:t>
            </a:r>
            <a:r>
              <a:rPr lang="en-US" dirty="0" smtClean="0"/>
              <a:t>A file with “Hello, world!” content is available in our home directory.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15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world!"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"0644"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</a:t>
            </a:r>
            <a:r>
              <a:rPr lang="en-US" dirty="0">
                <a:solidFill>
                  <a:srgbClr val="4E9A06"/>
                </a:solidFill>
              </a:rPr>
              <a:t>"chef"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</a:t>
            </a:r>
            <a:r>
              <a:rPr lang="en-US" dirty="0" smtClean="0">
                <a:solidFill>
                  <a:srgbClr val="4E9A06"/>
                </a:solidFill>
              </a:rPr>
              <a:t>"root"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2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1700" dirty="0"/>
              <a:t>Recipe: (chef-apply cookbook)::(chef-apply recipe)</a:t>
            </a:r>
          </a:p>
          <a:p>
            <a:r>
              <a:rPr lang="en-US" sz="1700" dirty="0"/>
              <a:t>  * file[</a:t>
            </a:r>
            <a:r>
              <a:rPr lang="en-US" sz="1700" dirty="0" err="1"/>
              <a:t>hello.txt</a:t>
            </a:r>
            <a:r>
              <a:rPr lang="en-US" sz="1700" dirty="0"/>
              <a:t>] action create</a:t>
            </a:r>
          </a:p>
          <a:p>
            <a:r>
              <a:rPr lang="en-US" sz="1700" dirty="0"/>
              <a:t>    - create new file </a:t>
            </a:r>
            <a:r>
              <a:rPr lang="en-US" sz="1700" dirty="0" err="1"/>
              <a:t>hello.txt</a:t>
            </a:r>
            <a:endParaRPr lang="en-US" sz="1700" dirty="0"/>
          </a:p>
          <a:p>
            <a:r>
              <a:rPr lang="en-US" sz="1700" dirty="0"/>
              <a:t>    - update content in file </a:t>
            </a:r>
            <a:r>
              <a:rPr lang="en-US" sz="1700" dirty="0" err="1"/>
              <a:t>hello.txt</a:t>
            </a:r>
            <a:r>
              <a:rPr lang="en-US" sz="1700" dirty="0"/>
              <a:t> from none to 315f5b</a:t>
            </a:r>
          </a:p>
          <a:p>
            <a:r>
              <a:rPr lang="en-US" sz="1700" dirty="0"/>
              <a:t>    --- </a:t>
            </a:r>
            <a:r>
              <a:rPr lang="en-US" sz="1700" dirty="0" err="1"/>
              <a:t>hello.txt</a:t>
            </a:r>
            <a:r>
              <a:rPr lang="en-US" sz="1700" dirty="0"/>
              <a:t>       2014-12-02 14:00:22.967821184 +0000</a:t>
            </a:r>
          </a:p>
          <a:p>
            <a:r>
              <a:rPr lang="en-US" sz="1700" dirty="0"/>
              <a:t>    +++ /</a:t>
            </a:r>
            <a:r>
              <a:rPr lang="en-US" sz="1700" dirty="0" err="1"/>
              <a:t>tmp</a:t>
            </a:r>
            <a:r>
              <a:rPr lang="en-US" sz="1700" dirty="0"/>
              <a:t>/.hello.txt20141202-1036-af0vmi     2014-12-02 14:00:22.970821184 +0000</a:t>
            </a:r>
          </a:p>
          <a:p>
            <a:r>
              <a:rPr lang="en-US" sz="1700" dirty="0"/>
              <a:t>    @@ -1 +1,2 @@</a:t>
            </a:r>
          </a:p>
          <a:p>
            <a:r>
              <a:rPr lang="en-US" sz="1700" dirty="0"/>
              <a:t>    +Hello, world!</a:t>
            </a:r>
          </a:p>
          <a:p>
            <a:r>
              <a:rPr lang="en-US" sz="1700" dirty="0"/>
              <a:t>    - change mode from '' to '0644'</a:t>
            </a:r>
          </a:p>
          <a:p>
            <a:r>
              <a:rPr lang="en-US" sz="1700" dirty="0"/>
              <a:t>    - change owner from '' to 'chef'</a:t>
            </a:r>
          </a:p>
          <a:p>
            <a:r>
              <a:rPr lang="en-US" sz="1700" dirty="0"/>
              <a:t>    - change group from '' to </a:t>
            </a:r>
            <a:r>
              <a:rPr lang="en-US" sz="1700" dirty="0" smtClean="0"/>
              <a:t>’root'</a:t>
            </a:r>
            <a:endParaRPr lang="en-US" sz="1700" dirty="0"/>
          </a:p>
          <a:p>
            <a:r>
              <a:rPr lang="en-US" sz="1700" dirty="0"/>
              <a:t>    - restore </a:t>
            </a:r>
            <a:r>
              <a:rPr lang="en-US" sz="1700" dirty="0" err="1"/>
              <a:t>selinux</a:t>
            </a:r>
            <a:r>
              <a:rPr lang="en-US" sz="1700" dirty="0"/>
              <a:t> security context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</a:t>
            </a:r>
            <a:r>
              <a:rPr lang="en-US" dirty="0" err="1" smtClean="0"/>
              <a:t>hello.rb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</a:t>
            </a:r>
            <a:r>
              <a:rPr lang="en-US" dirty="0" err="1" smtClean="0"/>
              <a:t>hello.txt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cat </a:t>
            </a:r>
            <a:r>
              <a:rPr lang="en-US" dirty="0" err="1" smtClean="0"/>
              <a:t>hello.txt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76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Have a type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b="1" dirty="0">
              <a:solidFill>
                <a:srgbClr val="204A87"/>
              </a:solidFill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191375" y="1193600"/>
            <a:ext cx="2555875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8654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Have a name</a:t>
            </a:r>
          </a:p>
          <a:p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</a:t>
            </a:r>
            <a:endParaRPr lang="en-US" b="1" dirty="0">
              <a:solidFill>
                <a:srgbClr val="204A87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301601" y="1193600"/>
            <a:ext cx="923031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841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Chef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You bring the domain expertise about your business and problems</a:t>
            </a:r>
          </a:p>
          <a:p>
            <a:r>
              <a:rPr lang="en-US" dirty="0" smtClean="0"/>
              <a:t>Chef provides a framework for solving those problems</a:t>
            </a:r>
          </a:p>
          <a:p>
            <a:r>
              <a:rPr lang="en-US" dirty="0" smtClean="0"/>
              <a:t>Our job is to work together to help you express solutions to your problems with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Include </a:t>
            </a:r>
            <a:r>
              <a:rPr lang="en-US" dirty="0" smtClean="0"/>
              <a:t>details between </a:t>
            </a:r>
            <a:r>
              <a:rPr lang="en-US" dirty="0"/>
              <a:t>keywords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do</a:t>
            </a:r>
            <a:r>
              <a:rPr lang="en-US" dirty="0"/>
              <a:t> and </a:t>
            </a:r>
            <a:r>
              <a:rPr lang="en-US" b="1" dirty="0">
                <a:solidFill>
                  <a:srgbClr val="204A87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</a:t>
            </a:r>
            <a:r>
              <a:rPr lang="en-US" dirty="0">
                <a:solidFill>
                  <a:srgbClr val="AFB5B8"/>
                </a:solidFill>
              </a:rPr>
              <a:t>a name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 bwMode="auto">
          <a:xfrm>
            <a:off x="6280781" y="1200540"/>
            <a:ext cx="3466470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8608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Describe the state of the thing using the keyword </a:t>
            </a:r>
            <a:r>
              <a:rPr lang="en-US" dirty="0">
                <a:solidFill>
                  <a:srgbClr val="000000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n-US" dirty="0" smtClean="0"/>
          </a:p>
          <a:p>
            <a:r>
              <a:rPr lang="en-US" dirty="0" smtClean="0">
                <a:solidFill>
                  <a:srgbClr val="AFB5B8"/>
                </a:solidFill>
              </a:rPr>
              <a:t>Include details between </a:t>
            </a:r>
            <a:r>
              <a:rPr lang="en-US" dirty="0">
                <a:solidFill>
                  <a:srgbClr val="AFB5B8"/>
                </a:solidFill>
              </a:rPr>
              <a:t>keywords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do</a:t>
            </a:r>
            <a:r>
              <a:rPr lang="en-US" dirty="0">
                <a:solidFill>
                  <a:srgbClr val="AFB5B8"/>
                </a:solidFill>
              </a:rPr>
              <a:t> and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</a:t>
            </a:r>
            <a:r>
              <a:rPr lang="en-US" dirty="0">
                <a:solidFill>
                  <a:srgbClr val="AFB5B8"/>
                </a:solidFill>
              </a:rPr>
              <a:t>a name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280781" y="1193600"/>
            <a:ext cx="4053010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211098" y="2185684"/>
            <a:ext cx="763691" cy="42564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7834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1"/>
                </a:solidFill>
              </a:rPr>
              <a:t>TYPE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NAME</a:t>
            </a:r>
            <a:r>
              <a:rPr lang="en-US" dirty="0" smtClean="0"/>
              <a:t>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2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TYPE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NAME</a:t>
            </a:r>
            <a:r>
              <a:rPr lang="en-US" dirty="0" smtClean="0"/>
              <a:t>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18B21"/>
                </a:solidFill>
              </a:rPr>
              <a:t>file</a:t>
            </a:r>
            <a:r>
              <a:rPr lang="en-US" dirty="0" smtClean="0"/>
              <a:t> named </a:t>
            </a:r>
            <a:r>
              <a:rPr lang="en-US" dirty="0" smtClean="0">
                <a:solidFill>
                  <a:srgbClr val="F18B21"/>
                </a:solidFill>
              </a:rPr>
              <a:t>“</a:t>
            </a:r>
            <a:r>
              <a:rPr lang="en-US" dirty="0" err="1" smtClean="0">
                <a:solidFill>
                  <a:srgbClr val="F18B21"/>
                </a:solidFill>
              </a:rPr>
              <a:t>hello.txt</a:t>
            </a:r>
            <a:r>
              <a:rPr lang="en-US" dirty="0" smtClean="0">
                <a:solidFill>
                  <a:srgbClr val="F18B21"/>
                </a:solidFill>
              </a:rPr>
              <a:t>”</a:t>
            </a:r>
            <a:r>
              <a:rPr lang="en-US" dirty="0" smtClean="0"/>
              <a:t> should be </a:t>
            </a:r>
            <a:r>
              <a:rPr lang="en-US" dirty="0" smtClean="0">
                <a:solidFill>
                  <a:srgbClr val="F18B21"/>
                </a:solidFill>
              </a:rPr>
              <a:t>created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hello.txt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  action </a:t>
            </a:r>
            <a:r>
              <a:rPr lang="en-US" dirty="0">
                <a:solidFill>
                  <a:srgbClr val="4E9A06"/>
                </a:solidFill>
              </a:rPr>
              <a:t>:</a:t>
            </a:r>
            <a:r>
              <a:rPr lang="en-US" dirty="0" smtClean="0">
                <a:solidFill>
                  <a:srgbClr val="4E9A06"/>
                </a:solidFill>
              </a:rPr>
              <a:t>create</a:t>
            </a:r>
            <a:endParaRPr lang="en-US" b="1" dirty="0">
              <a:solidFill>
                <a:srgbClr val="204A87"/>
              </a:solidFill>
            </a:endParaRP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98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Include additional details about the state of the thing (attributes)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Describe the state of the thing using the keyword </a:t>
            </a:r>
            <a:r>
              <a:rPr lang="en-US" dirty="0">
                <a:solidFill>
                  <a:srgbClr val="AFB5B8"/>
                </a:solidFill>
                <a:latin typeface="Courier New"/>
                <a:cs typeface="Courier New"/>
              </a:rPr>
              <a:t>action</a:t>
            </a:r>
            <a:r>
              <a:rPr lang="en-US" dirty="0">
                <a:solidFill>
                  <a:srgbClr val="AFB5B8"/>
                </a:solidFill>
              </a:rPr>
              <a:t> </a:t>
            </a:r>
            <a:endParaRPr lang="en-US" dirty="0" smtClean="0">
              <a:solidFill>
                <a:srgbClr val="AFB5B8"/>
              </a:solidFill>
            </a:endParaRPr>
          </a:p>
          <a:p>
            <a:r>
              <a:rPr lang="en-US" dirty="0" smtClean="0">
                <a:solidFill>
                  <a:srgbClr val="AFB5B8"/>
                </a:solidFill>
              </a:rPr>
              <a:t>Include details between </a:t>
            </a:r>
            <a:r>
              <a:rPr lang="en-US" dirty="0">
                <a:solidFill>
                  <a:srgbClr val="AFB5B8"/>
                </a:solidFill>
              </a:rPr>
              <a:t>keywords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do</a:t>
            </a:r>
            <a:r>
              <a:rPr lang="en-US" dirty="0">
                <a:solidFill>
                  <a:srgbClr val="AFB5B8"/>
                </a:solidFill>
              </a:rPr>
              <a:t> and </a:t>
            </a:r>
            <a:r>
              <a:rPr lang="en-US" b="1" dirty="0">
                <a:solidFill>
                  <a:srgbClr val="AFB5B8"/>
                </a:solidFill>
                <a:latin typeface="Courier New"/>
                <a:cs typeface="Courier New"/>
              </a:rPr>
              <a:t>end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</a:t>
            </a:r>
            <a:r>
              <a:rPr lang="en-US" dirty="0">
                <a:solidFill>
                  <a:srgbClr val="AFB5B8"/>
                </a:solidFill>
              </a:rPr>
              <a:t>a name</a:t>
            </a:r>
          </a:p>
          <a:p>
            <a:r>
              <a:rPr lang="en-US" dirty="0" smtClean="0">
                <a:solidFill>
                  <a:srgbClr val="AFB5B8"/>
                </a:solidFill>
              </a:rPr>
              <a:t>Have a type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 smtClean="0">
                <a:solidFill>
                  <a:srgbClr val="4E9A06"/>
                </a:solidFill>
              </a:rPr>
              <a:t>"0644"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 smtClean="0">
                <a:solidFill>
                  <a:srgbClr val="4E9A06"/>
                </a:solidFill>
              </a:rPr>
              <a:t>"root"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6280781" y="1193600"/>
            <a:ext cx="4053010" cy="87192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241073" y="4151250"/>
            <a:ext cx="678342" cy="29194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67503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rgbClr val="F18B21"/>
                </a:solidFill>
              </a:rPr>
              <a:t>TYPE</a:t>
            </a:r>
            <a:r>
              <a:rPr lang="en-US" dirty="0"/>
              <a:t> named NAME should be </a:t>
            </a:r>
            <a:r>
              <a:rPr lang="en-US" dirty="0" err="1" smtClean="0">
                <a:solidFill>
                  <a:srgbClr val="F18B21"/>
                </a:solidFill>
              </a:rPr>
              <a:t>ACTION</a:t>
            </a:r>
            <a:r>
              <a:rPr lang="en-US" dirty="0" err="1" smtClean="0"/>
              <a:t>’d</a:t>
            </a:r>
            <a:r>
              <a:rPr lang="en-US" dirty="0" smtClean="0"/>
              <a:t> with </a:t>
            </a:r>
            <a:r>
              <a:rPr lang="en-US" dirty="0" smtClean="0">
                <a:solidFill>
                  <a:srgbClr val="F18B21"/>
                </a:solidFill>
              </a:rPr>
              <a:t>ATTRIBUTES</a:t>
            </a:r>
            <a:endParaRPr lang="en-US" dirty="0">
              <a:solidFill>
                <a:srgbClr val="F18B2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 smtClean="0">
                <a:solidFill>
                  <a:srgbClr val="4E9A06"/>
                </a:solidFill>
              </a:rPr>
              <a:t>"root"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8711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Resources – In Plain English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>
                <a:solidFill>
                  <a:srgbClr val="F18B21"/>
                </a:solidFill>
              </a:rPr>
              <a:t>file</a:t>
            </a:r>
            <a:r>
              <a:rPr lang="en-US" dirty="0"/>
              <a:t> named </a:t>
            </a:r>
            <a:r>
              <a:rPr lang="en-US" dirty="0">
                <a:solidFill>
                  <a:srgbClr val="F18B21"/>
                </a:solidFill>
              </a:rPr>
              <a:t>“</a:t>
            </a:r>
            <a:r>
              <a:rPr lang="en-US" dirty="0" err="1">
                <a:solidFill>
                  <a:srgbClr val="F18B21"/>
                </a:solidFill>
              </a:rPr>
              <a:t>hello.txt</a:t>
            </a:r>
            <a:r>
              <a:rPr lang="en-US" dirty="0">
                <a:solidFill>
                  <a:srgbClr val="F18B21"/>
                </a:solidFill>
              </a:rPr>
              <a:t>”</a:t>
            </a:r>
            <a:r>
              <a:rPr lang="en-US" dirty="0"/>
              <a:t> should be </a:t>
            </a:r>
            <a:r>
              <a:rPr lang="en-US" dirty="0" smtClean="0"/>
              <a:t>created with content of </a:t>
            </a:r>
            <a:r>
              <a:rPr lang="en-US" dirty="0" smtClean="0">
                <a:solidFill>
                  <a:srgbClr val="F18B21"/>
                </a:solidFill>
              </a:rPr>
              <a:t>“Hello, world!”</a:t>
            </a:r>
            <a:r>
              <a:rPr lang="en-US" dirty="0" smtClean="0"/>
              <a:t>, permissions of </a:t>
            </a:r>
            <a:r>
              <a:rPr lang="en-US" dirty="0" smtClean="0">
                <a:solidFill>
                  <a:srgbClr val="F18B21"/>
                </a:solidFill>
              </a:rPr>
              <a:t>0644</a:t>
            </a:r>
            <a:r>
              <a:rPr lang="en-US" dirty="0" smtClean="0"/>
              <a:t>, owned by the </a:t>
            </a:r>
            <a:r>
              <a:rPr lang="en-US" dirty="0" smtClean="0">
                <a:solidFill>
                  <a:srgbClr val="F18B21"/>
                </a:solidFill>
              </a:rPr>
              <a:t>chef</a:t>
            </a:r>
            <a:r>
              <a:rPr lang="en-US" dirty="0" smtClean="0"/>
              <a:t> user and </a:t>
            </a:r>
            <a:r>
              <a:rPr lang="en-US" dirty="0" smtClean="0">
                <a:solidFill>
                  <a:srgbClr val="F18B21"/>
                </a:solidFill>
              </a:rPr>
              <a:t>chef</a:t>
            </a:r>
            <a:r>
              <a:rPr lang="en-US" dirty="0" smtClean="0"/>
              <a:t> group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700" dirty="0">
                <a:solidFill>
                  <a:srgbClr val="000000"/>
                </a:solidFill>
              </a:rPr>
              <a:t>file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err="1">
                <a:solidFill>
                  <a:srgbClr val="4E9A06"/>
                </a:solidFill>
              </a:rPr>
              <a:t>hello.txt</a:t>
            </a:r>
            <a:r>
              <a:rPr lang="en-US" sz="2700" dirty="0">
                <a:solidFill>
                  <a:srgbClr val="4E9A06"/>
                </a:solidFill>
              </a:rPr>
              <a:t>" </a:t>
            </a:r>
            <a:r>
              <a:rPr lang="en-US" sz="2700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sz="2700" dirty="0" smtClean="0">
                <a:solidFill>
                  <a:srgbClr val="000000"/>
                </a:solidFill>
              </a:rPr>
              <a:t>  action </a:t>
            </a:r>
            <a:r>
              <a:rPr lang="en-US" sz="2700" dirty="0">
                <a:solidFill>
                  <a:srgbClr val="4E9A06"/>
                </a:solidFill>
              </a:rPr>
              <a:t>:</a:t>
            </a:r>
            <a:r>
              <a:rPr lang="en-US" sz="2700" dirty="0" smtClean="0">
                <a:solidFill>
                  <a:srgbClr val="4E9A06"/>
                </a:solidFill>
              </a:rPr>
              <a:t>create</a:t>
            </a:r>
          </a:p>
          <a:p>
            <a:r>
              <a:rPr lang="en-US" sz="2700" dirty="0" smtClean="0"/>
              <a:t>  </a:t>
            </a:r>
            <a:r>
              <a:rPr lang="en-US" sz="2700" dirty="0" smtClean="0">
                <a:solidFill>
                  <a:srgbClr val="000000"/>
                </a:solidFill>
              </a:rPr>
              <a:t>content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Hello, </a:t>
            </a:r>
            <a:r>
              <a:rPr lang="en-US" sz="2700" dirty="0">
                <a:solidFill>
                  <a:srgbClr val="4E9A06"/>
                </a:solidFill>
              </a:rPr>
              <a:t>world</a:t>
            </a:r>
            <a:r>
              <a:rPr lang="en-US" sz="2700" dirty="0" smtClean="0">
                <a:solidFill>
                  <a:srgbClr val="4E9A06"/>
                </a:solidFill>
              </a:rPr>
              <a:t>!"</a:t>
            </a:r>
          </a:p>
          <a:p>
            <a:r>
              <a:rPr lang="en-US" sz="2700" dirty="0"/>
              <a:t> </a:t>
            </a:r>
            <a:r>
              <a:rPr lang="en-US" sz="2700" dirty="0" smtClean="0"/>
              <a:t> </a:t>
            </a:r>
            <a:r>
              <a:rPr lang="en-US" sz="2700" dirty="0" smtClean="0">
                <a:solidFill>
                  <a:srgbClr val="000000"/>
                </a:solidFill>
              </a:rPr>
              <a:t>mode </a:t>
            </a:r>
            <a:r>
              <a:rPr lang="en-US" sz="2700" dirty="0">
                <a:solidFill>
                  <a:srgbClr val="4E9A06"/>
                </a:solidFill>
              </a:rPr>
              <a:t>"</a:t>
            </a:r>
            <a:r>
              <a:rPr lang="en-US" sz="2700" dirty="0" smtClean="0">
                <a:solidFill>
                  <a:srgbClr val="4E9A06"/>
                </a:solidFill>
              </a:rPr>
              <a:t>0644"</a:t>
            </a:r>
            <a:endParaRPr lang="en-US" sz="2700" dirty="0">
              <a:solidFill>
                <a:srgbClr val="4E9A06"/>
              </a:solidFill>
            </a:endParaRP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owner </a:t>
            </a:r>
            <a:r>
              <a:rPr lang="en-US" sz="2700" dirty="0">
                <a:solidFill>
                  <a:srgbClr val="4E9A06"/>
                </a:solidFill>
              </a:rPr>
              <a:t>"chef"</a:t>
            </a:r>
          </a:p>
          <a:p>
            <a:r>
              <a:rPr lang="en-US" sz="2700" dirty="0"/>
              <a:t>  </a:t>
            </a:r>
            <a:r>
              <a:rPr lang="en-US" sz="2700" dirty="0">
                <a:solidFill>
                  <a:srgbClr val="000000"/>
                </a:solidFill>
              </a:rPr>
              <a:t>group </a:t>
            </a:r>
            <a:r>
              <a:rPr lang="en-US" sz="2700" dirty="0" smtClean="0">
                <a:solidFill>
                  <a:srgbClr val="4E9A06"/>
                </a:solidFill>
              </a:rPr>
              <a:t>"root"</a:t>
            </a:r>
            <a:endParaRPr lang="en-US" sz="2700" b="1" dirty="0">
              <a:solidFill>
                <a:srgbClr val="204A87"/>
              </a:solidFill>
            </a:endParaRPr>
          </a:p>
          <a:p>
            <a:r>
              <a:rPr lang="en-US" sz="2700" b="1" dirty="0" smtClean="0">
                <a:solidFill>
                  <a:srgbClr val="204A87"/>
                </a:solidFill>
              </a:rPr>
              <a:t>end</a:t>
            </a:r>
            <a:endParaRPr lang="en-US" sz="2700" b="1" dirty="0">
              <a:solidFill>
                <a:srgbClr val="204A87"/>
              </a:solidFill>
            </a:endParaRPr>
          </a:p>
          <a:p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018948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 smtClean="0">
                <a:solidFill>
                  <a:srgbClr val="4E9A06"/>
                </a:solidFill>
              </a:rPr>
              <a:t>hello.txt</a:t>
            </a:r>
            <a:r>
              <a:rPr lang="en-US" dirty="0" smtClean="0">
                <a:solidFill>
                  <a:srgbClr val="4E9A06"/>
                </a:solidFill>
              </a:rPr>
              <a:t>" </a:t>
            </a:r>
            <a:r>
              <a:rPr lang="en-US" b="1" dirty="0" smtClean="0">
                <a:solidFill>
                  <a:srgbClr val="204A87"/>
                </a:solidFill>
              </a:rPr>
              <a:t>do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content </a:t>
            </a:r>
            <a:r>
              <a:rPr lang="en-US" dirty="0" smtClean="0">
                <a:solidFill>
                  <a:srgbClr val="4E9A06"/>
                </a:solidFill>
              </a:rPr>
              <a:t>"Hello, world!"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action </a:t>
            </a:r>
            <a:r>
              <a:rPr lang="en-US" dirty="0" smtClean="0">
                <a:solidFill>
                  <a:srgbClr val="4E9A06"/>
                </a:solidFill>
              </a:rPr>
              <a:t>:create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mode </a:t>
            </a:r>
            <a:r>
              <a:rPr lang="en-US" dirty="0" smtClean="0">
                <a:solidFill>
                  <a:srgbClr val="4E9A06"/>
                </a:solidFill>
              </a:rPr>
              <a:t>"0644"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owner </a:t>
            </a:r>
            <a:r>
              <a:rPr lang="en-US" dirty="0" smtClean="0">
                <a:solidFill>
                  <a:srgbClr val="4E9A06"/>
                </a:solidFill>
              </a:rPr>
              <a:t>"chef"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00"/>
                </a:solidFill>
              </a:rPr>
              <a:t>group </a:t>
            </a:r>
            <a:r>
              <a:rPr lang="en-US" dirty="0" smtClean="0">
                <a:solidFill>
                  <a:srgbClr val="4E9A06"/>
                </a:solidFill>
              </a:rPr>
              <a:t>"root"</a:t>
            </a: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51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Recipe: (chef-apply cookbook)::(chef-apply recipe)</a:t>
            </a:r>
          </a:p>
          <a:p>
            <a:r>
              <a:rPr lang="en-US" sz="3100" dirty="0"/>
              <a:t>  * file[</a:t>
            </a:r>
            <a:r>
              <a:rPr lang="en-US" sz="3100" dirty="0" err="1"/>
              <a:t>hello.txt</a:t>
            </a:r>
            <a:r>
              <a:rPr lang="en-US" sz="3100" dirty="0"/>
              <a:t>] action create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</a:t>
            </a:r>
            <a:r>
              <a:rPr lang="en-US" dirty="0" err="1" smtClean="0"/>
              <a:t>hello.rb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73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follow a test and repair model</a:t>
            </a:r>
          </a:p>
          <a:p>
            <a:endParaRPr lang="en-US" dirty="0" smtClean="0"/>
          </a:p>
          <a:p>
            <a:r>
              <a:rPr lang="en-US" dirty="0" smtClean="0"/>
              <a:t>Resource currently in the desired state? (test)</a:t>
            </a:r>
          </a:p>
          <a:p>
            <a:pPr lvl="1"/>
            <a:r>
              <a:rPr lang="en-US" dirty="0" smtClean="0"/>
              <a:t>Yes – Do nothing</a:t>
            </a:r>
          </a:p>
          <a:p>
            <a:pPr lvl="1"/>
            <a:r>
              <a:rPr lang="en-US" dirty="0" smtClean="0"/>
              <a:t>No – Bring the resource into the desired state (repair)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23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14846</TotalTime>
  <Words>15367</Words>
  <Application>Microsoft Macintosh PowerPoint</Application>
  <PresentationFormat>Custom</PresentationFormat>
  <Paragraphs>2491</Paragraphs>
  <Slides>343</Slides>
  <Notes>65</Notes>
  <HiddenSlides>59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343</vt:i4>
      </vt:variant>
    </vt:vector>
  </HeadingPairs>
  <TitlesOfParts>
    <vt:vector size="344" baseType="lpstr">
      <vt:lpstr>LearnChef-PowerPoint-Template</vt:lpstr>
      <vt:lpstr>Instructor Notes</vt:lpstr>
      <vt:lpstr>Introduction to Chef</vt:lpstr>
      <vt:lpstr>Prerequisites</vt:lpstr>
      <vt:lpstr>Introductions</vt:lpstr>
      <vt:lpstr>Instructor</vt:lpstr>
      <vt:lpstr>Lab Assistants</vt:lpstr>
      <vt:lpstr>Course Objectives &amp; Style</vt:lpstr>
      <vt:lpstr>Course Objectives</vt:lpstr>
      <vt:lpstr>Learning Chef</vt:lpstr>
      <vt:lpstr>Chef is a Language</vt:lpstr>
      <vt:lpstr>Training is a discussion</vt:lpstr>
      <vt:lpstr>Just an Introduction</vt:lpstr>
      <vt:lpstr>Class Logistics</vt:lpstr>
      <vt:lpstr>Class Logistics</vt:lpstr>
      <vt:lpstr>Agenda</vt:lpstr>
      <vt:lpstr>Agenda</vt:lpstr>
      <vt:lpstr>Breaks!</vt:lpstr>
      <vt:lpstr>Prerequisites</vt:lpstr>
      <vt:lpstr>Slides, Code, Questions, etc.</vt:lpstr>
      <vt:lpstr>Overview of Chef</vt:lpstr>
      <vt:lpstr>Benefits of Automation</vt:lpstr>
      <vt:lpstr>Dimensions of Scale</vt:lpstr>
      <vt:lpstr>What is Chef</vt:lpstr>
      <vt:lpstr>Chef</vt:lpstr>
      <vt:lpstr>Chef Server – Current &amp; Desired State</vt:lpstr>
      <vt:lpstr>Desired Configuration</vt:lpstr>
      <vt:lpstr>Desired Configuration</vt:lpstr>
      <vt:lpstr>Desired Configuration</vt:lpstr>
      <vt:lpstr>Chef Server – Current &amp; Desired State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 </vt:lpstr>
      <vt:lpstr>Policy-based</vt:lpstr>
      <vt:lpstr>Resources</vt:lpstr>
      <vt:lpstr>Resources</vt:lpstr>
      <vt:lpstr>Resources - Package</vt:lpstr>
      <vt:lpstr>Resources - Service</vt:lpstr>
      <vt:lpstr>Resources - Service</vt:lpstr>
      <vt:lpstr>Resources - Cron</vt:lpstr>
      <vt:lpstr>Resources - User</vt:lpstr>
      <vt:lpstr>Resources - DSC</vt:lpstr>
      <vt:lpstr>Resources – Registry Key</vt:lpstr>
      <vt:lpstr>Resources</vt:lpstr>
      <vt:lpstr>Lab 1 – Install a text editor</vt:lpstr>
      <vt:lpstr>What’s up with the card?</vt:lpstr>
      <vt:lpstr>Your Lab </vt:lpstr>
      <vt:lpstr>Initialize the instance</vt:lpstr>
      <vt:lpstr>Create the instance </vt:lpstr>
      <vt:lpstr>Login to the instance</vt:lpstr>
      <vt:lpstr>Vagrant ssh configuration</vt:lpstr>
      <vt:lpstr>SSH directly</vt:lpstr>
      <vt:lpstr>SSH directly</vt:lpstr>
      <vt:lpstr>Login to your lab machine</vt:lpstr>
      <vt:lpstr>Welcome to your workstation</vt:lpstr>
      <vt:lpstr>Is $EDITOR installed?</vt:lpstr>
      <vt:lpstr>chef-apply</vt:lpstr>
      <vt:lpstr>What does chef-apply do?</vt:lpstr>
      <vt:lpstr>Install vim</vt:lpstr>
      <vt:lpstr>Install emacs</vt:lpstr>
      <vt:lpstr>Install nano</vt:lpstr>
      <vt:lpstr>Resources</vt:lpstr>
      <vt:lpstr>Install $EDITOR again with chef-apply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Test and Repair</vt:lpstr>
      <vt:lpstr>Resources – Test and Repair</vt:lpstr>
      <vt:lpstr>Resources</vt:lpstr>
      <vt:lpstr>Lab 2 – Hello, world!</vt:lpstr>
      <vt:lpstr>Hello, world!</vt:lpstr>
      <vt:lpstr>Apply hello.rb</vt:lpstr>
      <vt:lpstr>Read hello.txt</vt:lpstr>
      <vt:lpstr>Chef Resources</vt:lpstr>
      <vt:lpstr>Chef Resources</vt:lpstr>
      <vt:lpstr>Chef Resources</vt:lpstr>
      <vt:lpstr>Chef Resources</vt:lpstr>
      <vt:lpstr>Chef Resources – In Plain English</vt:lpstr>
      <vt:lpstr>Chef Resources – In Plain English</vt:lpstr>
      <vt:lpstr>Chef Resources</vt:lpstr>
      <vt:lpstr>Chef Resources – In Plain English</vt:lpstr>
      <vt:lpstr>Chef Resources – In Plain English</vt:lpstr>
      <vt:lpstr>Hello, world!</vt:lpstr>
      <vt:lpstr>Re-apply hello.rb</vt:lpstr>
      <vt:lpstr>Resources – Test and Repair</vt:lpstr>
      <vt:lpstr>What if…?</vt:lpstr>
      <vt:lpstr>Resources</vt:lpstr>
      <vt:lpstr>Resources</vt:lpstr>
      <vt:lpstr>Lab 3 – Manage a file</vt:lpstr>
      <vt:lpstr>Lab 3 – Manage a file</vt:lpstr>
      <vt:lpstr>Resources</vt:lpstr>
      <vt:lpstr>Describing Policies</vt:lpstr>
      <vt:lpstr>Resources &gt; Recipes &gt; Cookbooks</vt:lpstr>
      <vt:lpstr>Recipe - a collection of resources</vt:lpstr>
      <vt:lpstr>Recipes – Order Matters</vt:lpstr>
      <vt:lpstr>Recipes – Order Matters</vt:lpstr>
      <vt:lpstr>Recipes – Order Matters</vt:lpstr>
      <vt:lpstr>Cookbook</vt:lpstr>
      <vt:lpstr>Cookbooks – Packaged Policies</vt:lpstr>
      <vt:lpstr>Abstracting Data from Policy</vt:lpstr>
      <vt:lpstr>Abstracting Data from Policy</vt:lpstr>
      <vt:lpstr>Abstracting Data from Policy</vt:lpstr>
      <vt:lpstr>Lab 4 – Manage Data &amp; Policy Separately</vt:lpstr>
      <vt:lpstr>Message of the day</vt:lpstr>
      <vt:lpstr>Message of the day</vt:lpstr>
      <vt:lpstr>Version your code</vt:lpstr>
      <vt:lpstr>How many git repos?</vt:lpstr>
      <vt:lpstr>How many git repos?</vt:lpstr>
      <vt:lpstr>How many git repos?</vt:lpstr>
      <vt:lpstr>Monolithic Repository</vt:lpstr>
      <vt:lpstr>Independent Software Projects</vt:lpstr>
      <vt:lpstr>Lab 4 - Manage Data &amp; Policy Separately</vt:lpstr>
      <vt:lpstr>Install git</vt:lpstr>
      <vt:lpstr>Install git</vt:lpstr>
      <vt:lpstr>Install git</vt:lpstr>
      <vt:lpstr>Lab 4 – Manage Data &amp; Policy Separately</vt:lpstr>
      <vt:lpstr>chef-repo</vt:lpstr>
      <vt:lpstr>chef</vt:lpstr>
      <vt:lpstr>What can chef generate?</vt:lpstr>
      <vt:lpstr>How do we generate a repo?</vt:lpstr>
      <vt:lpstr>Go home!</vt:lpstr>
      <vt:lpstr>INSTRUCTOR NOTE</vt:lpstr>
      <vt:lpstr>Create a chef-repo</vt:lpstr>
      <vt:lpstr>Create a chef-repo</vt:lpstr>
      <vt:lpstr>Commit this chef-repo to git</vt:lpstr>
      <vt:lpstr>Commit this chef-repo to git</vt:lpstr>
      <vt:lpstr>Commit this chef-repo to git</vt:lpstr>
      <vt:lpstr>Commit this chef-repo to git</vt:lpstr>
      <vt:lpstr>Lab 4 – Manage Data &amp; Policy Separately</vt:lpstr>
      <vt:lpstr>Create an motd cookbook</vt:lpstr>
      <vt:lpstr>Create a motd cookbook</vt:lpstr>
      <vt:lpstr>Create a cookbook</vt:lpstr>
      <vt:lpstr>Create new git repo for this cookbook</vt:lpstr>
      <vt:lpstr>Create new git repo for this cookbook</vt:lpstr>
      <vt:lpstr>Commit the initial cookbook</vt:lpstr>
      <vt:lpstr>Commit the initial cookbook</vt:lpstr>
      <vt:lpstr>Copy your motd.rb</vt:lpstr>
      <vt:lpstr>Update the recipe</vt:lpstr>
      <vt:lpstr>What resource should we use?</vt:lpstr>
      <vt:lpstr>cookbook_file</vt:lpstr>
      <vt:lpstr>file</vt:lpstr>
      <vt:lpstr>remote_file</vt:lpstr>
      <vt:lpstr>template</vt:lpstr>
      <vt:lpstr>template</vt:lpstr>
      <vt:lpstr>Which resource should we use?</vt:lpstr>
      <vt:lpstr>Template Resource</vt:lpstr>
      <vt:lpstr>Update the recipe</vt:lpstr>
      <vt:lpstr>Create the ERB template</vt:lpstr>
      <vt:lpstr>Go to the motd cookbook directory</vt:lpstr>
      <vt:lpstr>Create the ERB template</vt:lpstr>
      <vt:lpstr>Check the template</vt:lpstr>
      <vt:lpstr>chef-apply</vt:lpstr>
      <vt:lpstr>chef-client</vt:lpstr>
      <vt:lpstr>chef-client applying policies</vt:lpstr>
      <vt:lpstr>chef-client applying policies</vt:lpstr>
      <vt:lpstr>chef-client applying policies</vt:lpstr>
      <vt:lpstr>chef-client applying policies</vt:lpstr>
      <vt:lpstr>chef-client applying policies repeatedly</vt:lpstr>
      <vt:lpstr>chef-client applying policies repeatedly</vt:lpstr>
      <vt:lpstr>chef-client applying policies repeatedly</vt:lpstr>
      <vt:lpstr>chef-client applying policies repeatedly</vt:lpstr>
      <vt:lpstr>chef-client modes</vt:lpstr>
      <vt:lpstr>chef-client privileges</vt:lpstr>
      <vt:lpstr>Apply our recipe using chef-client</vt:lpstr>
      <vt:lpstr>Apply our recipe using chef-client</vt:lpstr>
      <vt:lpstr>chef-client applying policies</vt:lpstr>
      <vt:lpstr>Lab 4 – Manage Data &amp; Policy Separately</vt:lpstr>
      <vt:lpstr>Separating data from policy</vt:lpstr>
      <vt:lpstr>Template resource</vt:lpstr>
      <vt:lpstr>What if…?</vt:lpstr>
      <vt:lpstr>Lab 5 – Manage ntp</vt:lpstr>
      <vt:lpstr>Describing Policies</vt:lpstr>
      <vt:lpstr>Describing Policies</vt:lpstr>
      <vt:lpstr>A Sandbox for Testing</vt:lpstr>
      <vt:lpstr>Our process</vt:lpstr>
      <vt:lpstr>Faster Feedback</vt:lpstr>
      <vt:lpstr>The pedantries of testing</vt:lpstr>
      <vt:lpstr>Chef Testing</vt:lpstr>
      <vt:lpstr>Test-driving infrastructure</vt:lpstr>
      <vt:lpstr>Our Scenario</vt:lpstr>
      <vt:lpstr>Lab 6 – Create a Sandbox Environment</vt:lpstr>
      <vt:lpstr>Create an apache cookbook</vt:lpstr>
      <vt:lpstr>Create an apache cookbook</vt:lpstr>
      <vt:lpstr>Create an apache cookbook</vt:lpstr>
      <vt:lpstr>Create an apache cookbook</vt:lpstr>
      <vt:lpstr>Create an apache cookbook </vt:lpstr>
      <vt:lpstr>Chef client success status</vt:lpstr>
      <vt:lpstr>Chef client success status</vt:lpstr>
      <vt:lpstr>Test Kitchen</vt:lpstr>
      <vt:lpstr>Test Matrix</vt:lpstr>
      <vt:lpstr>Test Matrix</vt:lpstr>
      <vt:lpstr>Test Matrix</vt:lpstr>
      <vt:lpstr>Test Matrix</vt:lpstr>
      <vt:lpstr>Configuring the Kitchen</vt:lpstr>
      <vt:lpstr>.kitchen.yml</vt:lpstr>
      <vt:lpstr>.kitchen.yml</vt:lpstr>
      <vt:lpstr>.kitchen.yml</vt:lpstr>
      <vt:lpstr>.kitchen.yml</vt:lpstr>
      <vt:lpstr>.kitchen.yml</vt:lpstr>
      <vt:lpstr>.kitchen.yml</vt:lpstr>
      <vt:lpstr>.kitchen.yml</vt:lpstr>
      <vt:lpstr>.kitchen.yml</vt:lpstr>
      <vt:lpstr>Update .kitchen.yml</vt:lpstr>
      <vt:lpstr>Docker</vt:lpstr>
      <vt:lpstr>Verify docker</vt:lpstr>
      <vt:lpstr>kitchen-docker gem</vt:lpstr>
      <vt:lpstr>Verify kitchen-docker is installed</vt:lpstr>
      <vt:lpstr>Move to the apache cookbook directory</vt:lpstr>
      <vt:lpstr>List the Test Kitchens </vt:lpstr>
      <vt:lpstr>Create the kitchen</vt:lpstr>
      <vt:lpstr>Kitchen created</vt:lpstr>
      <vt:lpstr>Login to the kitchen</vt:lpstr>
      <vt:lpstr>Login to the kitchen</vt:lpstr>
      <vt:lpstr>Login to the kitchen</vt:lpstr>
      <vt:lpstr>Kitchen login</vt:lpstr>
      <vt:lpstr>Kitchen login</vt:lpstr>
      <vt:lpstr>Kitchen login</vt:lpstr>
      <vt:lpstr>Kitchen login</vt:lpstr>
      <vt:lpstr>Chef client success status</vt:lpstr>
      <vt:lpstr>Lab 7 – Apply our policy</vt:lpstr>
      <vt:lpstr>Leave the kitchen</vt:lpstr>
      <vt:lpstr>Go to the right place</vt:lpstr>
      <vt:lpstr>Apply our policy </vt:lpstr>
      <vt:lpstr>Kitchen converge</vt:lpstr>
      <vt:lpstr>Status Check</vt:lpstr>
      <vt:lpstr>Chef Testing</vt:lpstr>
      <vt:lpstr>Chef Testing</vt:lpstr>
      <vt:lpstr>Test Kitchen</vt:lpstr>
      <vt:lpstr>Kitchen Commands</vt:lpstr>
      <vt:lpstr>Lab 8 – Create kitchen for motd</vt:lpstr>
      <vt:lpstr>What if…?</vt:lpstr>
      <vt:lpstr>Test Kitchen</vt:lpstr>
      <vt:lpstr>Verifying node state</vt:lpstr>
      <vt:lpstr>Chef Testing</vt:lpstr>
      <vt:lpstr>Login to the kitchen</vt:lpstr>
      <vt:lpstr>Manually inspect the test node</vt:lpstr>
      <vt:lpstr>Kitchen login</vt:lpstr>
      <vt:lpstr>Lab 9 – Verify node state </vt:lpstr>
      <vt:lpstr>Serverspec</vt:lpstr>
      <vt:lpstr>Leave the Kitchen</vt:lpstr>
      <vt:lpstr>Move to the proper directory</vt:lpstr>
      <vt:lpstr>Default location for tests</vt:lpstr>
      <vt:lpstr>Suite subdirectory</vt:lpstr>
      <vt:lpstr>Suite subdirectory</vt:lpstr>
      <vt:lpstr>Busser subdirectory</vt:lpstr>
      <vt:lpstr>Write a Serverspec test</vt:lpstr>
      <vt:lpstr>Generic Expectation Form</vt:lpstr>
      <vt:lpstr>Awesome Expectations</vt:lpstr>
      <vt:lpstr>Run the serverspec test</vt:lpstr>
      <vt:lpstr>How would you test our criteria?</vt:lpstr>
      <vt:lpstr>What is success?</vt:lpstr>
      <vt:lpstr>Verify package is installed</vt:lpstr>
      <vt:lpstr>Exercise the test</vt:lpstr>
      <vt:lpstr>Test is failing, make it pass</vt:lpstr>
      <vt:lpstr>Update our cookbook</vt:lpstr>
      <vt:lpstr>Converge the node again</vt:lpstr>
      <vt:lpstr>Exercise the test</vt:lpstr>
      <vt:lpstr>What else will you test?</vt:lpstr>
      <vt:lpstr>Time to hack!</vt:lpstr>
      <vt:lpstr>Extend the Serverspec test</vt:lpstr>
      <vt:lpstr>Verify the kitchen</vt:lpstr>
      <vt:lpstr>Kitchen Workflow</vt:lpstr>
      <vt:lpstr>Chef Testing</vt:lpstr>
      <vt:lpstr>Lab 10 – Verify node state in motd</vt:lpstr>
      <vt:lpstr>Verifying the node</vt:lpstr>
      <vt:lpstr>Verifying Node State</vt:lpstr>
      <vt:lpstr>Even Faster Feedback</vt:lpstr>
      <vt:lpstr>Chef Testing</vt:lpstr>
      <vt:lpstr>This is too slow!</vt:lpstr>
      <vt:lpstr>Properly configured resources</vt:lpstr>
      <vt:lpstr>Lab 9 – Verify the resources</vt:lpstr>
      <vt:lpstr>ChefSpec</vt:lpstr>
      <vt:lpstr>Make a directory for our ChefSpec tests</vt:lpstr>
      <vt:lpstr>Make a directory for our ChefSpec tests</vt:lpstr>
      <vt:lpstr>Write a ChefSpec test</vt:lpstr>
      <vt:lpstr>Run the ChefSpec tests</vt:lpstr>
      <vt:lpstr>Break the cookbook</vt:lpstr>
      <vt:lpstr>Run the ChefSpec tests</vt:lpstr>
      <vt:lpstr>Fix the cookbook</vt:lpstr>
      <vt:lpstr>Time to hack!</vt:lpstr>
      <vt:lpstr>Chef Testing</vt:lpstr>
      <vt:lpstr>ChefSpec</vt:lpstr>
      <vt:lpstr>ChefSpec</vt:lpstr>
      <vt:lpstr>Clean code</vt:lpstr>
      <vt:lpstr>Foodcritic</vt:lpstr>
      <vt:lpstr>Change our recipe</vt:lpstr>
      <vt:lpstr>Run Foodcritic</vt:lpstr>
      <vt:lpstr>Chef Testing</vt:lpstr>
      <vt:lpstr>Foodcritic</vt:lpstr>
      <vt:lpstr>Foodcritic</vt:lpstr>
      <vt:lpstr>Wrap Up</vt:lpstr>
      <vt:lpstr>Course Objectives</vt:lpstr>
      <vt:lpstr>Tool Survey</vt:lpstr>
      <vt:lpstr>Vocabulary</vt:lpstr>
      <vt:lpstr>Resources</vt:lpstr>
      <vt:lpstr>But wait…</vt:lpstr>
      <vt:lpstr>Further Resources</vt:lpstr>
      <vt:lpstr>Chef Fundamentals Q &amp; A Forum</vt:lpstr>
      <vt:lpstr>A list of URLs</vt:lpstr>
      <vt:lpstr>Food Fight Show</vt:lpstr>
      <vt:lpstr>What questions do you have?</vt:lpstr>
      <vt:lpstr>What else would you like to work on?</vt:lpstr>
      <vt:lpstr>Time to hack!</vt:lpstr>
      <vt:lpstr>Infrastructure State</vt:lpstr>
      <vt:lpstr>Node Object</vt:lpstr>
      <vt:lpstr>Node state</vt:lpstr>
      <vt:lpstr>New directory:  nodes</vt:lpstr>
      <vt:lpstr>Explore the node’s .json file</vt:lpstr>
      <vt:lpstr>ohai</vt:lpstr>
      <vt:lpstr>Run ohai</vt:lpstr>
      <vt:lpstr>Use ohai to find the platform</vt:lpstr>
      <vt:lpstr>Find the platform in the node object</vt:lpstr>
      <vt:lpstr>Lab 11 – Read node attributes in our policy</vt:lpstr>
      <vt:lpstr>Display node attributes</vt:lpstr>
      <vt:lpstr>Display node attributes</vt:lpstr>
      <vt:lpstr>Display node attributes</vt:lpstr>
      <vt:lpstr>Display node attributes</vt:lpstr>
      <vt:lpstr>Display node attributes</vt:lpstr>
      <vt:lpstr>Verify the change</vt:lpstr>
      <vt:lpstr>Verify the change</vt:lpstr>
      <vt:lpstr>Custom node attributes</vt:lpstr>
      <vt:lpstr>Lab 12 - Create a custom node attribute </vt:lpstr>
      <vt:lpstr>Lab 12 - Create a custom node attribute </vt:lpstr>
      <vt:lpstr>chef can generate attributes</vt:lpstr>
      <vt:lpstr>Generate attribute</vt:lpstr>
      <vt:lpstr>Create an attribute</vt:lpstr>
      <vt:lpstr>Update the home page</vt:lpstr>
      <vt:lpstr>Verify the change</vt:lpstr>
      <vt:lpstr>Verify the change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861</cp:revision>
  <cp:lastPrinted>2015-01-14T14:37:15Z</cp:lastPrinted>
  <dcterms:created xsi:type="dcterms:W3CDTF">2012-09-13T17:36:07Z</dcterms:created>
  <dcterms:modified xsi:type="dcterms:W3CDTF">2015-06-16T10:40:38Z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